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7" r:id="rId2"/>
    <p:sldId id="256" r:id="rId3"/>
    <p:sldId id="273" r:id="rId4"/>
    <p:sldId id="286" r:id="rId5"/>
    <p:sldId id="287" r:id="rId6"/>
    <p:sldId id="274" r:id="rId7"/>
    <p:sldId id="281" r:id="rId8"/>
    <p:sldId id="277" r:id="rId9"/>
    <p:sldId id="276" r:id="rId10"/>
    <p:sldId id="272" r:id="rId11"/>
    <p:sldId id="278" r:id="rId12"/>
    <p:sldId id="263" r:id="rId13"/>
    <p:sldId id="280" r:id="rId14"/>
    <p:sldId id="279" r:id="rId15"/>
    <p:sldId id="261" r:id="rId16"/>
    <p:sldId id="282" r:id="rId17"/>
    <p:sldId id="288" r:id="rId18"/>
    <p:sldId id="259" r:id="rId19"/>
    <p:sldId id="257" r:id="rId20"/>
    <p:sldId id="258" r:id="rId21"/>
    <p:sldId id="260" r:id="rId22"/>
    <p:sldId id="292" r:id="rId23"/>
    <p:sldId id="264" r:id="rId24"/>
    <p:sldId id="332" r:id="rId25"/>
    <p:sldId id="291" r:id="rId26"/>
    <p:sldId id="293" r:id="rId27"/>
    <p:sldId id="294" r:id="rId28"/>
    <p:sldId id="262" r:id="rId29"/>
    <p:sldId id="268" r:id="rId30"/>
    <p:sldId id="267" r:id="rId31"/>
    <p:sldId id="266" r:id="rId32"/>
    <p:sldId id="270" r:id="rId33"/>
    <p:sldId id="271" r:id="rId34"/>
    <p:sldId id="295" r:id="rId35"/>
    <p:sldId id="296" r:id="rId36"/>
    <p:sldId id="297" r:id="rId37"/>
    <p:sldId id="298" r:id="rId38"/>
    <p:sldId id="304" r:id="rId39"/>
    <p:sldId id="306" r:id="rId40"/>
    <p:sldId id="305" r:id="rId41"/>
    <p:sldId id="307" r:id="rId42"/>
    <p:sldId id="299" r:id="rId43"/>
    <p:sldId id="300" r:id="rId44"/>
    <p:sldId id="302" r:id="rId45"/>
    <p:sldId id="356" r:id="rId46"/>
    <p:sldId id="301" r:id="rId47"/>
    <p:sldId id="303" r:id="rId48"/>
    <p:sldId id="308" r:id="rId49"/>
    <p:sldId id="310" r:id="rId50"/>
    <p:sldId id="312" r:id="rId51"/>
    <p:sldId id="313" r:id="rId52"/>
    <p:sldId id="314" r:id="rId53"/>
    <p:sldId id="315" r:id="rId54"/>
    <p:sldId id="379" r:id="rId55"/>
    <p:sldId id="317" r:id="rId56"/>
    <p:sldId id="333" r:id="rId57"/>
    <p:sldId id="334" r:id="rId58"/>
    <p:sldId id="316" r:id="rId59"/>
    <p:sldId id="335" r:id="rId60"/>
    <p:sldId id="336" r:id="rId61"/>
    <p:sldId id="318" r:id="rId62"/>
    <p:sldId id="326" r:id="rId63"/>
    <p:sldId id="342" r:id="rId64"/>
    <p:sldId id="337" r:id="rId65"/>
    <p:sldId id="323" r:id="rId66"/>
    <p:sldId id="328" r:id="rId67"/>
    <p:sldId id="329" r:id="rId68"/>
    <p:sldId id="330" r:id="rId69"/>
    <p:sldId id="346" r:id="rId70"/>
    <p:sldId id="338" r:id="rId71"/>
    <p:sldId id="339" r:id="rId72"/>
    <p:sldId id="341" r:id="rId73"/>
    <p:sldId id="320" r:id="rId74"/>
    <p:sldId id="340" r:id="rId75"/>
    <p:sldId id="324" r:id="rId76"/>
    <p:sldId id="325" r:id="rId77"/>
    <p:sldId id="343" r:id="rId78"/>
    <p:sldId id="347" r:id="rId79"/>
    <p:sldId id="351" r:id="rId80"/>
    <p:sldId id="348" r:id="rId81"/>
    <p:sldId id="359" r:id="rId82"/>
    <p:sldId id="344" r:id="rId83"/>
    <p:sldId id="350" r:id="rId84"/>
    <p:sldId id="349" r:id="rId85"/>
    <p:sldId id="353" r:id="rId86"/>
    <p:sldId id="309" r:id="rId87"/>
    <p:sldId id="354" r:id="rId88"/>
    <p:sldId id="311" r:id="rId89"/>
    <p:sldId id="355" r:id="rId90"/>
    <p:sldId id="357" r:id="rId91"/>
    <p:sldId id="358" r:id="rId92"/>
    <p:sldId id="360" r:id="rId93"/>
    <p:sldId id="362" r:id="rId94"/>
    <p:sldId id="361" r:id="rId95"/>
    <p:sldId id="363" r:id="rId96"/>
    <p:sldId id="365" r:id="rId97"/>
    <p:sldId id="366" r:id="rId98"/>
    <p:sldId id="367" r:id="rId99"/>
    <p:sldId id="368" r:id="rId100"/>
    <p:sldId id="370" r:id="rId101"/>
    <p:sldId id="372" r:id="rId102"/>
    <p:sldId id="371" r:id="rId103"/>
    <p:sldId id="373" r:id="rId104"/>
    <p:sldId id="374" r:id="rId105"/>
    <p:sldId id="375" r:id="rId106"/>
    <p:sldId id="352" r:id="rId107"/>
    <p:sldId id="331" r:id="rId108"/>
    <p:sldId id="364" r:id="rId109"/>
    <p:sldId id="321" r:id="rId110"/>
    <p:sldId id="376" r:id="rId111"/>
    <p:sldId id="377" r:id="rId112"/>
    <p:sldId id="378" r:id="rId1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6" d="100"/>
          <a:sy n="76" d="100"/>
        </p:scale>
        <p:origin x="126" y="7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53DFEA2-FBEE-4919-B9EC-54EB58922679}"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3712898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3DFEA2-FBEE-4919-B9EC-54EB58922679}"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3365529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3DFEA2-FBEE-4919-B9EC-54EB58922679}"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718284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53DFEA2-FBEE-4919-B9EC-54EB58922679}"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1919960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53DFEA2-FBEE-4919-B9EC-54EB58922679}"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3510610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53DFEA2-FBEE-4919-B9EC-54EB58922679}" type="datetimeFigureOut">
              <a:rPr lang="en-US" smtClean="0"/>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376908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53DFEA2-FBEE-4919-B9EC-54EB58922679}" type="datetimeFigureOut">
              <a:rPr lang="en-US" smtClean="0"/>
              <a:t>12/5/2016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1407001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53DFEA2-FBEE-4919-B9EC-54EB58922679}" type="datetimeFigureOut">
              <a:rPr lang="en-US" smtClean="0"/>
              <a:t>12/5/2016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1549696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3DFEA2-FBEE-4919-B9EC-54EB58922679}" type="datetimeFigureOut">
              <a:rPr lang="en-US" smtClean="0"/>
              <a:t>12/5/2016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3342380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3DFEA2-FBEE-4919-B9EC-54EB58922679}" type="datetimeFigureOut">
              <a:rPr lang="en-US" smtClean="0"/>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4140642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53DFEA2-FBEE-4919-B9EC-54EB58922679}" type="datetimeFigureOut">
              <a:rPr lang="en-US" smtClean="0"/>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E08A73-2095-4A9D-8725-BA1776065061}" type="slidenum">
              <a:rPr lang="en-US" smtClean="0"/>
              <a:t>‹#›</a:t>
            </a:fld>
            <a:endParaRPr lang="en-US"/>
          </a:p>
        </p:txBody>
      </p:sp>
    </p:spTree>
    <p:extLst>
      <p:ext uri="{BB962C8B-B14F-4D97-AF65-F5344CB8AC3E}">
        <p14:creationId xmlns:p14="http://schemas.microsoft.com/office/powerpoint/2010/main" val="264754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3DFEA2-FBEE-4919-B9EC-54EB58922679}" type="datetimeFigureOut">
              <a:rPr lang="en-US" smtClean="0"/>
              <a:t>12/5/2016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E08A73-2095-4A9D-8725-BA1776065061}" type="slidenum">
              <a:rPr lang="en-US" smtClean="0"/>
              <a:t>‹#›</a:t>
            </a:fld>
            <a:endParaRPr lang="en-US"/>
          </a:p>
        </p:txBody>
      </p:sp>
    </p:spTree>
    <p:extLst>
      <p:ext uri="{BB962C8B-B14F-4D97-AF65-F5344CB8AC3E}">
        <p14:creationId xmlns:p14="http://schemas.microsoft.com/office/powerpoint/2010/main" val="3679705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hyperlink" Target="https://www.youtube.com/watch?v=Heb5lVnpK8Y&amp;index=10&amp;list=PLT6JtMO4hkXXJDupqsruW6Pa33HHGb-ZQ" TargetMode="External"/><Relationship Id="rId1" Type="http://schemas.openxmlformats.org/officeDocument/2006/relationships/slideLayout" Target="../slideLayouts/slideLayout2.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s>
</file>

<file path=ppt/slides/_rels/slide100.xml.rels><?xml version="1.0" encoding="UTF-8" standalone="yes"?>
<Relationships xmlns="http://schemas.openxmlformats.org/package/2006/relationships"><Relationship Id="rId3" Type="http://schemas.openxmlformats.org/officeDocument/2006/relationships/image" Target="../media/image226.gif"/><Relationship Id="rId7" Type="http://schemas.openxmlformats.org/officeDocument/2006/relationships/image" Target="../media/image160.jpeg"/><Relationship Id="rId2" Type="http://schemas.openxmlformats.org/officeDocument/2006/relationships/image" Target="../media/image225.png"/><Relationship Id="rId1" Type="http://schemas.openxmlformats.org/officeDocument/2006/relationships/slideLayout" Target="../slideLayouts/slideLayout2.xml"/><Relationship Id="rId6" Type="http://schemas.openxmlformats.org/officeDocument/2006/relationships/image" Target="../media/image158.jpeg"/><Relationship Id="rId5" Type="http://schemas.openxmlformats.org/officeDocument/2006/relationships/image" Target="../media/image228.jpeg"/><Relationship Id="rId4" Type="http://schemas.openxmlformats.org/officeDocument/2006/relationships/image" Target="../media/image227.jpeg"/></Relationships>
</file>

<file path=ppt/slides/_rels/slide101.xml.rels><?xml version="1.0" encoding="UTF-8" standalone="yes"?>
<Relationships xmlns="http://schemas.openxmlformats.org/package/2006/relationships"><Relationship Id="rId8" Type="http://schemas.openxmlformats.org/officeDocument/2006/relationships/image" Target="../media/image233.jpeg"/><Relationship Id="rId13" Type="http://schemas.openxmlformats.org/officeDocument/2006/relationships/image" Target="../media/image237.gif"/><Relationship Id="rId3" Type="http://schemas.openxmlformats.org/officeDocument/2006/relationships/image" Target="../media/image229.png"/><Relationship Id="rId7" Type="http://schemas.openxmlformats.org/officeDocument/2006/relationships/image" Target="../media/image232.png"/><Relationship Id="rId12" Type="http://schemas.openxmlformats.org/officeDocument/2006/relationships/image" Target="../media/image236.png"/><Relationship Id="rId2" Type="http://schemas.openxmlformats.org/officeDocument/2006/relationships/image" Target="../media/image218.png"/><Relationship Id="rId1" Type="http://schemas.openxmlformats.org/officeDocument/2006/relationships/slideLayout" Target="../slideLayouts/slideLayout2.xml"/><Relationship Id="rId6" Type="http://schemas.openxmlformats.org/officeDocument/2006/relationships/image" Target="../media/image231.jpeg"/><Relationship Id="rId11" Type="http://schemas.openxmlformats.org/officeDocument/2006/relationships/image" Target="../media/image235.jpeg"/><Relationship Id="rId5" Type="http://schemas.openxmlformats.org/officeDocument/2006/relationships/image" Target="../media/image167.jpeg"/><Relationship Id="rId10" Type="http://schemas.openxmlformats.org/officeDocument/2006/relationships/image" Target="../media/image234.jpeg"/><Relationship Id="rId4" Type="http://schemas.openxmlformats.org/officeDocument/2006/relationships/image" Target="../media/image230.jpeg"/><Relationship Id="rId9" Type="http://schemas.openxmlformats.org/officeDocument/2006/relationships/image" Target="../media/image205.png"/><Relationship Id="rId14" Type="http://schemas.openxmlformats.org/officeDocument/2006/relationships/image" Target="../media/image238.png"/></Relationships>
</file>

<file path=ppt/slides/_rels/slide102.xml.rels><?xml version="1.0" encoding="UTF-8" standalone="yes"?>
<Relationships xmlns="http://schemas.openxmlformats.org/package/2006/relationships"><Relationship Id="rId3" Type="http://schemas.openxmlformats.org/officeDocument/2006/relationships/image" Target="../media/image240.jpeg"/><Relationship Id="rId2" Type="http://schemas.openxmlformats.org/officeDocument/2006/relationships/image" Target="../media/image239.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41.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image" Target="../media/image242.jpeg"/><Relationship Id="rId1" Type="http://schemas.openxmlformats.org/officeDocument/2006/relationships/slideLayout" Target="../slideLayouts/slideLayout2.xml"/><Relationship Id="rId5" Type="http://schemas.openxmlformats.org/officeDocument/2006/relationships/image" Target="../media/image244.png"/><Relationship Id="rId4" Type="http://schemas.openxmlformats.org/officeDocument/2006/relationships/image" Target="../media/image184.png"/></Relationships>
</file>

<file path=ppt/slides/_rels/slide105.xml.rels><?xml version="1.0" encoding="UTF-8" standalone="yes"?>
<Relationships xmlns="http://schemas.openxmlformats.org/package/2006/relationships"><Relationship Id="rId2" Type="http://schemas.openxmlformats.org/officeDocument/2006/relationships/image" Target="../media/image245.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246.gi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246.gif"/><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hyperlink" Target="https://www.youtube.com/watch?v=cy0kNX5xrnE" TargetMode="External"/><Relationship Id="rId1" Type="http://schemas.openxmlformats.org/officeDocument/2006/relationships/slideLayout" Target="../slideLayouts/slideLayout2.xml"/><Relationship Id="rId4" Type="http://schemas.openxmlformats.org/officeDocument/2006/relationships/image" Target="../media/image248.gif"/></Relationships>
</file>

<file path=ppt/slides/_rels/slide12.xml.rels><?xml version="1.0" encoding="UTF-8" standalone="yes"?>
<Relationships xmlns="http://schemas.openxmlformats.org/package/2006/relationships"><Relationship Id="rId3" Type="http://schemas.openxmlformats.org/officeDocument/2006/relationships/hyperlink" Target="http://www.imdb.com/title/tt1382630/?ref_=ttep_ep1" TargetMode="External"/><Relationship Id="rId2" Type="http://schemas.openxmlformats.org/officeDocument/2006/relationships/hyperlink" Target="http://www.imdb.com/title/tt0875159/?ref_=ttep_ep1" TargetMode="External"/><Relationship Id="rId1" Type="http://schemas.openxmlformats.org/officeDocument/2006/relationships/slideLayout" Target="../slideLayouts/slideLayout2.xml"/><Relationship Id="rId6" Type="http://schemas.openxmlformats.org/officeDocument/2006/relationships/image" Target="../media/image30.jpg"/><Relationship Id="rId5" Type="http://schemas.openxmlformats.org/officeDocument/2006/relationships/hyperlink" Target="http://www.imdb.com/title/tt1744681/?ref_=ttep_ep1" TargetMode="External"/><Relationship Id="rId4" Type="http://schemas.openxmlformats.org/officeDocument/2006/relationships/hyperlink" Target="http://www.imdb.com/title/tt1395041/?ref_=ttep_ep2"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jpeg"/><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image" Target="../media/image57.jpg"/></Relationships>
</file>

<file path=ppt/slides/_rels/slide29.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gif"/><Relationship Id="rId4" Type="http://schemas.openxmlformats.org/officeDocument/2006/relationships/image" Target="../media/image63.jpeg"/></Relationships>
</file>

<file path=ppt/slides/_rels/slide3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71.png"/><Relationship Id="rId4" Type="http://schemas.openxmlformats.org/officeDocument/2006/relationships/image" Target="../media/image70.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3.png"/></Relationships>
</file>

<file path=ppt/slides/_rels/slide3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3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image" Target="../media/image78.jpeg"/><Relationship Id="rId1" Type="http://schemas.openxmlformats.org/officeDocument/2006/relationships/slideLayout" Target="../slideLayouts/slideLayout2.xml"/><Relationship Id="rId6" Type="http://schemas.openxmlformats.org/officeDocument/2006/relationships/image" Target="../media/image82.jpeg"/><Relationship Id="rId11" Type="http://schemas.openxmlformats.org/officeDocument/2006/relationships/image" Target="../media/image87.jpeg"/><Relationship Id="rId5" Type="http://schemas.openxmlformats.org/officeDocument/2006/relationships/image" Target="../media/image81.jpeg"/><Relationship Id="rId10" Type="http://schemas.openxmlformats.org/officeDocument/2006/relationships/image" Target="../media/image86.jpeg"/><Relationship Id="rId4" Type="http://schemas.openxmlformats.org/officeDocument/2006/relationships/image" Target="../media/image80.png"/><Relationship Id="rId9" Type="http://schemas.openxmlformats.org/officeDocument/2006/relationships/image" Target="../media/image85.jpeg"/></Relationships>
</file>

<file path=ppt/slides/_rels/slide3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jpeg"/><Relationship Id="rId4" Type="http://schemas.openxmlformats.org/officeDocument/2006/relationships/image" Target="../media/image93.png"/></Relationships>
</file>

<file path=ppt/slides/_rels/slide39.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g"/><Relationship Id="rId1" Type="http://schemas.openxmlformats.org/officeDocument/2006/relationships/slideLayout" Target="../slideLayouts/slideLayout2.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8.jp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hyperlink" Target="https://wordsandeggs.wordpress.com/2008/10/27/apollinaires-calligrammes/"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4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2.xml"/><Relationship Id="rId5" Type="http://schemas.openxmlformats.org/officeDocument/2006/relationships/image" Target="../media/image109.png"/><Relationship Id="rId4" Type="http://schemas.openxmlformats.org/officeDocument/2006/relationships/image" Target="../media/image108.jpeg"/></Relationships>
</file>

<file path=ppt/slides/_rels/slide43.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14.png"/><Relationship Id="rId7" Type="http://schemas.openxmlformats.org/officeDocument/2006/relationships/image" Target="../media/image118.png"/><Relationship Id="rId2" Type="http://schemas.openxmlformats.org/officeDocument/2006/relationships/image" Target="../media/image113.png"/><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jpeg"/><Relationship Id="rId10" Type="http://schemas.openxmlformats.org/officeDocument/2006/relationships/image" Target="../media/image121.jpeg"/><Relationship Id="rId4" Type="http://schemas.openxmlformats.org/officeDocument/2006/relationships/image" Target="../media/image115.jpeg"/><Relationship Id="rId9" Type="http://schemas.openxmlformats.org/officeDocument/2006/relationships/image" Target="../media/image120.jpeg"/></Relationships>
</file>

<file path=ppt/slides/_rels/slide4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2.xml"/><Relationship Id="rId5" Type="http://schemas.openxmlformats.org/officeDocument/2006/relationships/image" Target="../media/image126.jpeg"/><Relationship Id="rId4" Type="http://schemas.openxmlformats.org/officeDocument/2006/relationships/image" Target="../media/image125.jpeg"/></Relationships>
</file>

<file path=ppt/slides/_rels/slide49.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128.jpeg"/><Relationship Id="rId7" Type="http://schemas.openxmlformats.org/officeDocument/2006/relationships/image" Target="../media/image88.png"/><Relationship Id="rId2" Type="http://schemas.openxmlformats.org/officeDocument/2006/relationships/image" Target="../media/image127.png"/><Relationship Id="rId1" Type="http://schemas.openxmlformats.org/officeDocument/2006/relationships/slideLayout" Target="../slideLayouts/slideLayout2.xml"/><Relationship Id="rId6" Type="http://schemas.openxmlformats.org/officeDocument/2006/relationships/image" Target="../media/image131.jpeg"/><Relationship Id="rId5" Type="http://schemas.openxmlformats.org/officeDocument/2006/relationships/image" Target="../media/image130.jpeg"/><Relationship Id="rId4" Type="http://schemas.openxmlformats.org/officeDocument/2006/relationships/image" Target="../media/image129.jpeg"/><Relationship Id="rId9" Type="http://schemas.openxmlformats.org/officeDocument/2006/relationships/image" Target="../media/image132.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png"/><Relationship Id="rId1" Type="http://schemas.openxmlformats.org/officeDocument/2006/relationships/slideLayout" Target="../slideLayouts/slideLayout2.xml"/><Relationship Id="rId5" Type="http://schemas.openxmlformats.org/officeDocument/2006/relationships/image" Target="../media/image136.jpeg"/><Relationship Id="rId4" Type="http://schemas.openxmlformats.org/officeDocument/2006/relationships/image" Target="../media/image135.jpeg"/></Relationships>
</file>

<file path=ppt/slides/_rels/slide51.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image" Target="../media/image112.jpeg"/><Relationship Id="rId3" Type="http://schemas.openxmlformats.org/officeDocument/2006/relationships/image" Target="../media/image128.jpeg"/><Relationship Id="rId7" Type="http://schemas.openxmlformats.org/officeDocument/2006/relationships/image" Target="../media/image141.jpeg"/><Relationship Id="rId2" Type="http://schemas.openxmlformats.org/officeDocument/2006/relationships/image" Target="../media/image139.jpeg"/><Relationship Id="rId1" Type="http://schemas.openxmlformats.org/officeDocument/2006/relationships/slideLayout" Target="../slideLayouts/slideLayout2.xml"/><Relationship Id="rId6" Type="http://schemas.openxmlformats.org/officeDocument/2006/relationships/image" Target="../media/image124.jpeg"/><Relationship Id="rId5" Type="http://schemas.openxmlformats.org/officeDocument/2006/relationships/image" Target="../media/image140.png"/><Relationship Id="rId10" Type="http://schemas.openxmlformats.org/officeDocument/2006/relationships/image" Target="../media/image143.jpeg"/><Relationship Id="rId4" Type="http://schemas.openxmlformats.org/officeDocument/2006/relationships/image" Target="../media/image129.jpeg"/><Relationship Id="rId9" Type="http://schemas.openxmlformats.org/officeDocument/2006/relationships/image" Target="../media/image14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36.jpg"/><Relationship Id="rId1" Type="http://schemas.openxmlformats.org/officeDocument/2006/relationships/slideLayout" Target="../slideLayouts/slideLayout2.xml"/><Relationship Id="rId4" Type="http://schemas.openxmlformats.org/officeDocument/2006/relationships/image" Target="../media/image153.jpeg"/></Relationships>
</file>

<file path=ppt/slides/_rels/slide65.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jpeg"/><Relationship Id="rId1" Type="http://schemas.openxmlformats.org/officeDocument/2006/relationships/slideLayout" Target="../slideLayouts/slideLayout2.xml"/><Relationship Id="rId4" Type="http://schemas.openxmlformats.org/officeDocument/2006/relationships/image" Target="../media/image155.jpeg"/></Relationships>
</file>

<file path=ppt/slides/_rels/slide66.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jpeg"/><Relationship Id="rId1" Type="http://schemas.openxmlformats.org/officeDocument/2006/relationships/slideLayout" Target="../slideLayouts/slideLayout2.xml"/><Relationship Id="rId5" Type="http://schemas.openxmlformats.org/officeDocument/2006/relationships/image" Target="../media/image161.jpeg"/><Relationship Id="rId4" Type="http://schemas.openxmlformats.org/officeDocument/2006/relationships/image" Target="../media/image160.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image" Target="../media/image162.jpeg"/><Relationship Id="rId1" Type="http://schemas.openxmlformats.org/officeDocument/2006/relationships/slideLayout" Target="../slideLayouts/slideLayout2.xml"/><Relationship Id="rId5" Type="http://schemas.openxmlformats.org/officeDocument/2006/relationships/image" Target="../media/image165.png"/><Relationship Id="rId4" Type="http://schemas.openxmlformats.org/officeDocument/2006/relationships/image" Target="../media/image164.png"/></Relationships>
</file>

<file path=ppt/slides/_rels/slide71.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jpeg"/><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171.jpeg"/><Relationship Id="rId4" Type="http://schemas.openxmlformats.org/officeDocument/2006/relationships/image" Target="../media/image170.jpeg"/></Relationships>
</file>

<file path=ppt/slides/_rels/slide73.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jpeg"/><Relationship Id="rId1" Type="http://schemas.openxmlformats.org/officeDocument/2006/relationships/slideLayout" Target="../slideLayouts/slideLayout2.xml"/><Relationship Id="rId4" Type="http://schemas.openxmlformats.org/officeDocument/2006/relationships/image" Target="../media/image175.png"/></Relationships>
</file>

<file path=ppt/slides/_rels/slide74.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image" Target="../media/image16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80.jpeg"/><Relationship Id="rId2" Type="http://schemas.openxmlformats.org/officeDocument/2006/relationships/image" Target="../media/image179.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jpeg"/><Relationship Id="rId1" Type="http://schemas.openxmlformats.org/officeDocument/2006/relationships/slideLayout" Target="../slideLayouts/slideLayout2.xml"/><Relationship Id="rId5" Type="http://schemas.openxmlformats.org/officeDocument/2006/relationships/image" Target="../media/image186.png"/><Relationship Id="rId4" Type="http://schemas.openxmlformats.org/officeDocument/2006/relationships/image" Target="../media/image185.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80.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2.xml"/><Relationship Id="rId4" Type="http://schemas.openxmlformats.org/officeDocument/2006/relationships/image" Target="../media/image189.jpeg"/></Relationships>
</file>

<file path=ppt/slides/_rels/slide81.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90.jpeg"/><Relationship Id="rId1" Type="http://schemas.openxmlformats.org/officeDocument/2006/relationships/slideLayout" Target="../slideLayouts/slideLayout2.xml"/><Relationship Id="rId4" Type="http://schemas.openxmlformats.org/officeDocument/2006/relationships/image" Target="../media/image191.jpeg"/></Relationships>
</file>

<file path=ppt/slides/_rels/slide82.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92.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94.jpeg"/><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96.jpeg"/><Relationship Id="rId2" Type="http://schemas.openxmlformats.org/officeDocument/2006/relationships/image" Target="../media/image195.jpeg"/><Relationship Id="rId1" Type="http://schemas.openxmlformats.org/officeDocument/2006/relationships/slideLayout" Target="../slideLayouts/slideLayout2.xml"/><Relationship Id="rId4" Type="http://schemas.openxmlformats.org/officeDocument/2006/relationships/image" Target="../media/image129.jpeg"/></Relationships>
</file>

<file path=ppt/slides/_rels/slide86.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image" Target="../media/image197.jpeg"/><Relationship Id="rId1" Type="http://schemas.openxmlformats.org/officeDocument/2006/relationships/slideLayout" Target="../slideLayouts/slideLayout2.xml"/><Relationship Id="rId5" Type="http://schemas.openxmlformats.org/officeDocument/2006/relationships/image" Target="../media/image200.jpeg"/><Relationship Id="rId4" Type="http://schemas.openxmlformats.org/officeDocument/2006/relationships/image" Target="../media/image199.jpeg"/></Relationships>
</file>

<file path=ppt/slides/_rels/slide87.xml.rels><?xml version="1.0" encoding="UTF-8" standalone="yes"?>
<Relationships xmlns="http://schemas.openxmlformats.org/package/2006/relationships"><Relationship Id="rId2" Type="http://schemas.openxmlformats.org/officeDocument/2006/relationships/image" Target="../media/image201.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image" Target="../media/image202.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0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internationalnoir.com/2016/03/04/fred-vargas-the-commissaire-adamsberg-series/"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177.png"/><Relationship Id="rId1" Type="http://schemas.openxmlformats.org/officeDocument/2006/relationships/slideLayout" Target="../slideLayouts/slideLayout2.xml"/><Relationship Id="rId4" Type="http://schemas.openxmlformats.org/officeDocument/2006/relationships/image" Target="../media/image178.png"/></Relationships>
</file>

<file path=ppt/slides/_rels/slide91.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206.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07.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08.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8" Type="http://schemas.openxmlformats.org/officeDocument/2006/relationships/image" Target="../media/image213.jpeg"/><Relationship Id="rId3" Type="http://schemas.openxmlformats.org/officeDocument/2006/relationships/image" Target="../media/image48.jpeg"/><Relationship Id="rId7" Type="http://schemas.openxmlformats.org/officeDocument/2006/relationships/image" Target="../media/image180.jpeg"/><Relationship Id="rId2" Type="http://schemas.openxmlformats.org/officeDocument/2006/relationships/image" Target="../media/image209.png"/><Relationship Id="rId1" Type="http://schemas.openxmlformats.org/officeDocument/2006/relationships/slideLayout" Target="../slideLayouts/slideLayout2.xml"/><Relationship Id="rId6" Type="http://schemas.openxmlformats.org/officeDocument/2006/relationships/image" Target="../media/image212.jpeg"/><Relationship Id="rId5" Type="http://schemas.openxmlformats.org/officeDocument/2006/relationships/image" Target="../media/image211.jpeg"/><Relationship Id="rId4" Type="http://schemas.openxmlformats.org/officeDocument/2006/relationships/image" Target="../media/image210.jpeg"/><Relationship Id="rId9" Type="http://schemas.openxmlformats.org/officeDocument/2006/relationships/image" Target="../media/image214.png"/></Relationships>
</file>

<file path=ppt/slides/_rels/slide95.xml.rels><?xml version="1.0" encoding="UTF-8" standalone="yes"?>
<Relationships xmlns="http://schemas.openxmlformats.org/package/2006/relationships"><Relationship Id="rId3" Type="http://schemas.openxmlformats.org/officeDocument/2006/relationships/image" Target="../media/image216.jpeg"/><Relationship Id="rId2" Type="http://schemas.openxmlformats.org/officeDocument/2006/relationships/image" Target="../media/image215.jpeg"/><Relationship Id="rId1" Type="http://schemas.openxmlformats.org/officeDocument/2006/relationships/slideLayout" Target="../slideLayouts/slideLayout2.xml"/><Relationship Id="rId5" Type="http://schemas.openxmlformats.org/officeDocument/2006/relationships/image" Target="../media/image218.png"/><Relationship Id="rId4" Type="http://schemas.openxmlformats.org/officeDocument/2006/relationships/image" Target="../media/image217.jpeg"/></Relationships>
</file>

<file path=ppt/slides/_rels/slide96.xml.rels><?xml version="1.0" encoding="UTF-8" standalone="yes"?>
<Relationships xmlns="http://schemas.openxmlformats.org/package/2006/relationships"><Relationship Id="rId3" Type="http://schemas.openxmlformats.org/officeDocument/2006/relationships/image" Target="../media/image180.jpeg"/><Relationship Id="rId7" Type="http://schemas.openxmlformats.org/officeDocument/2006/relationships/image" Target="../media/image222.png"/><Relationship Id="rId2" Type="http://schemas.openxmlformats.org/officeDocument/2006/relationships/image" Target="../media/image219.jpeg"/><Relationship Id="rId1" Type="http://schemas.openxmlformats.org/officeDocument/2006/relationships/slideLayout" Target="../slideLayouts/slideLayout2.xml"/><Relationship Id="rId6" Type="http://schemas.openxmlformats.org/officeDocument/2006/relationships/image" Target="../media/image221.gif"/><Relationship Id="rId5" Type="http://schemas.openxmlformats.org/officeDocument/2006/relationships/image" Target="../media/image220.png"/><Relationship Id="rId4" Type="http://schemas.openxmlformats.org/officeDocument/2006/relationships/image" Target="../media/image213.jpeg"/></Relationships>
</file>

<file path=ppt/slides/_rels/slide97.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image" Target="../media/image219.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460500"/>
          </a:xfrm>
        </p:spPr>
        <p:txBody>
          <a:bodyPr>
            <a:normAutofit fontScale="90000"/>
          </a:bodyPr>
          <a:lstStyle/>
          <a:p>
            <a:r>
              <a:rPr lang="en-US" i="1" dirty="0">
                <a:solidFill>
                  <a:srgbClr val="FF0000"/>
                </a:solidFill>
              </a:rPr>
              <a:t>The Ghost Riders of </a:t>
            </a:r>
            <a:r>
              <a:rPr lang="en-US" i="1" dirty="0" err="1">
                <a:solidFill>
                  <a:srgbClr val="FF0000"/>
                </a:solidFill>
              </a:rPr>
              <a:t>Ordebec</a:t>
            </a:r>
            <a:r>
              <a:rPr lang="en-US" dirty="0"/>
              <a:t>: how it pulls our semester together- </a:t>
            </a:r>
            <a:r>
              <a:rPr lang="en-US" sz="2700" dirty="0"/>
              <a:t>what it shares with the other mysteries we’ve read</a:t>
            </a:r>
            <a:endParaRPr lang="en-US" dirty="0"/>
          </a:p>
        </p:txBody>
      </p:sp>
      <p:sp>
        <p:nvSpPr>
          <p:cNvPr id="3" name="Content Placeholder 2"/>
          <p:cNvSpPr>
            <a:spLocks noGrp="1"/>
          </p:cNvSpPr>
          <p:nvPr>
            <p:ph idx="1"/>
          </p:nvPr>
        </p:nvSpPr>
        <p:spPr/>
        <p:txBody>
          <a:bodyPr>
            <a:normAutofit fontScale="92500" lnSpcReduction="20000"/>
          </a:bodyPr>
          <a:lstStyle/>
          <a:p>
            <a:r>
              <a:rPr lang="en-US" i="1" dirty="0"/>
              <a:t>The Seville Communion: </a:t>
            </a:r>
            <a:r>
              <a:rPr lang="en-US" dirty="0"/>
              <a:t>A trek to Andalucía by </a:t>
            </a:r>
            <a:r>
              <a:rPr lang="en-US" dirty="0" err="1"/>
              <a:t>Zerk</a:t>
            </a:r>
            <a:r>
              <a:rPr lang="en-US" dirty="0"/>
              <a:t> &amp; </a:t>
            </a:r>
            <a:r>
              <a:rPr lang="en-US" dirty="0" err="1"/>
              <a:t>Momo</a:t>
            </a:r>
            <a:r>
              <a:rPr lang="en-US" dirty="0"/>
              <a:t> like Father Quart </a:t>
            </a:r>
            <a:endParaRPr lang="en-US" i="1" dirty="0"/>
          </a:p>
          <a:p>
            <a:r>
              <a:rPr lang="en-US" i="1" dirty="0"/>
              <a:t>Death on a Galician Shore: </a:t>
            </a:r>
            <a:r>
              <a:rPr lang="en-US" dirty="0"/>
              <a:t>Celtic history &amp; superstitions- the Armée </a:t>
            </a:r>
            <a:r>
              <a:rPr lang="en-US" dirty="0" err="1"/>
              <a:t>Furieuse</a:t>
            </a:r>
            <a:r>
              <a:rPr lang="en-US" dirty="0"/>
              <a:t> (Santa </a:t>
            </a:r>
            <a:r>
              <a:rPr lang="en-US" dirty="0" err="1"/>
              <a:t>Campana</a:t>
            </a:r>
            <a:r>
              <a:rPr lang="en-US" dirty="0"/>
              <a:t>) &amp; putting pebbles or dirt in your pockets for protection like putting salt or the </a:t>
            </a:r>
            <a:r>
              <a:rPr lang="en-US" dirty="0" err="1"/>
              <a:t>figa</a:t>
            </a:r>
            <a:r>
              <a:rPr lang="en-US" dirty="0"/>
              <a:t> in your pocket</a:t>
            </a:r>
            <a:endParaRPr lang="en-US" i="1" dirty="0"/>
          </a:p>
          <a:p>
            <a:r>
              <a:rPr lang="en-US" i="1" dirty="0" err="1"/>
              <a:t>Pietr</a:t>
            </a:r>
            <a:r>
              <a:rPr lang="en-US" i="1" dirty="0"/>
              <a:t>, the Latvian: </a:t>
            </a:r>
            <a:r>
              <a:rPr lang="en-US" dirty="0" err="1"/>
              <a:t>Adamsberg</a:t>
            </a:r>
            <a:r>
              <a:rPr lang="en-US" dirty="0"/>
              <a:t> is a Paris police </a:t>
            </a:r>
            <a:r>
              <a:rPr lang="en-US" dirty="0" err="1"/>
              <a:t>commissaire</a:t>
            </a:r>
            <a:r>
              <a:rPr lang="en-US" dirty="0"/>
              <a:t> who takes  an excursion to and works on a case in Normandy like </a:t>
            </a:r>
            <a:r>
              <a:rPr lang="en-US" dirty="0" err="1"/>
              <a:t>Maigret</a:t>
            </a:r>
            <a:r>
              <a:rPr lang="en-US" dirty="0"/>
              <a:t> </a:t>
            </a:r>
          </a:p>
          <a:p>
            <a:r>
              <a:rPr lang="en-US" i="1" dirty="0"/>
              <a:t>The Laughing Policeman: </a:t>
            </a:r>
            <a:r>
              <a:rPr lang="en-US" dirty="0"/>
              <a:t>Scandinavian influence in Normandy (</a:t>
            </a:r>
            <a:r>
              <a:rPr lang="en-US" dirty="0" err="1"/>
              <a:t>Woden</a:t>
            </a:r>
            <a:r>
              <a:rPr lang="en-US" dirty="0"/>
              <a:t>/Odin being the leader of the Armée </a:t>
            </a:r>
            <a:r>
              <a:rPr lang="en-US" dirty="0" err="1"/>
              <a:t>Furieuse</a:t>
            </a:r>
            <a:r>
              <a:rPr lang="en-US" dirty="0"/>
              <a:t>?). Norsemen actually founded Normandy.   </a:t>
            </a:r>
            <a:endParaRPr lang="en-US" i="1" dirty="0"/>
          </a:p>
          <a:p>
            <a:r>
              <a:rPr lang="en-US" i="1" dirty="0"/>
              <a:t>Clash of Civilizations….</a:t>
            </a:r>
            <a:r>
              <a:rPr lang="en-US" dirty="0"/>
              <a:t> : </a:t>
            </a:r>
            <a:r>
              <a:rPr lang="en-US" dirty="0" err="1"/>
              <a:t>Zerk</a:t>
            </a:r>
            <a:r>
              <a:rPr lang="en-US" dirty="0"/>
              <a:t> visits Rome before returning home after his escape with </a:t>
            </a:r>
            <a:r>
              <a:rPr lang="en-US" dirty="0" err="1"/>
              <a:t>Momo</a:t>
            </a:r>
            <a:r>
              <a:rPr lang="en-US" dirty="0"/>
              <a:t>. A real pigeon plays </a:t>
            </a:r>
            <a:r>
              <a:rPr lang="en-US"/>
              <a:t>a role- like </a:t>
            </a:r>
            <a:r>
              <a:rPr lang="en-US" dirty="0"/>
              <a:t>one of the ones beloved by </a:t>
            </a:r>
            <a:r>
              <a:rPr lang="en-US" dirty="0" err="1"/>
              <a:t>Parviz</a:t>
            </a:r>
            <a:r>
              <a:rPr lang="en-US" dirty="0"/>
              <a:t> in the Piazza Vittorio</a:t>
            </a:r>
          </a:p>
        </p:txBody>
      </p:sp>
    </p:spTree>
    <p:extLst>
      <p:ext uri="{BB962C8B-B14F-4D97-AF65-F5344CB8AC3E}">
        <p14:creationId xmlns:p14="http://schemas.microsoft.com/office/powerpoint/2010/main" val="1037690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282575"/>
          </a:xfrm>
        </p:spPr>
        <p:txBody>
          <a:bodyPr>
            <a:normAutofit fontScale="90000"/>
          </a:bodyPr>
          <a:lstStyle/>
          <a:p>
            <a:r>
              <a:rPr lang="en-US" dirty="0"/>
              <a:t> </a:t>
            </a:r>
          </a:p>
        </p:txBody>
      </p:sp>
      <p:sp>
        <p:nvSpPr>
          <p:cNvPr id="3" name="Content Placeholder 2"/>
          <p:cNvSpPr>
            <a:spLocks noGrp="1"/>
          </p:cNvSpPr>
          <p:nvPr>
            <p:ph idx="1"/>
          </p:nvPr>
        </p:nvSpPr>
        <p:spPr>
          <a:xfrm>
            <a:off x="838200" y="365126"/>
            <a:ext cx="10515600" cy="462642"/>
          </a:xfrm>
        </p:spPr>
        <p:txBody>
          <a:bodyPr/>
          <a:lstStyle/>
          <a:p>
            <a:r>
              <a:rPr lang="en-US" sz="1600" dirty="0"/>
              <a:t>Review : </a:t>
            </a:r>
            <a:r>
              <a:rPr lang="en-US" sz="1600" dirty="0">
                <a:hlinkClick r:id="rId2"/>
              </a:rPr>
              <a:t>https://www.youtube.com/watch?v=Heb5lVnpK8Y&amp;index=10&amp;list=PLT6JtMO4hkXXJDupqsruW6Pa33HHGb-ZQ</a:t>
            </a:r>
            <a:endParaRPr lang="en-US" sz="1600" dirty="0"/>
          </a:p>
          <a:p>
            <a:endParaRPr lang="en-US" dirty="0"/>
          </a:p>
        </p:txBody>
      </p:sp>
      <p:pic>
        <p:nvPicPr>
          <p:cNvPr id="17410" name="Picture 2" descr="Image result for fred vargas adamsberg books in 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3025" y="3739508"/>
            <a:ext cx="1800349" cy="2706407"/>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fred vargas adamsberg books in ord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1551" y="292812"/>
            <a:ext cx="2093385" cy="3209856"/>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Image result for fred vargas adamsberg books in ord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89848" y="3763849"/>
            <a:ext cx="1753752" cy="2706407"/>
          </a:xfrm>
          <a:prstGeom prst="rect">
            <a:avLst/>
          </a:prstGeom>
          <a:noFill/>
          <a:extLst>
            <a:ext uri="{909E8E84-426E-40DD-AFC4-6F175D3DCCD1}">
              <a14:hiddenFill xmlns:a14="http://schemas.microsoft.com/office/drawing/2010/main">
                <a:solidFill>
                  <a:srgbClr val="FFFFFF"/>
                </a:solidFill>
              </a14:hiddenFill>
            </a:ext>
          </a:extLst>
        </p:spPr>
      </p:pic>
      <p:pic>
        <p:nvPicPr>
          <p:cNvPr id="17418" name="Picture 10" descr="Image result for fred vargas adamsberg books in order"/>
          <p:cNvPicPr>
            <a:picLocks noChangeAspect="1" noChangeArrowheads="1"/>
          </p:cNvPicPr>
          <p:nvPr/>
        </p:nvPicPr>
        <p:blipFill rotWithShape="1">
          <a:blip r:embed="rId6">
            <a:extLst>
              <a:ext uri="{28A0092B-C50C-407E-A947-70E740481C1C}">
                <a14:useLocalDpi xmlns:a14="http://schemas.microsoft.com/office/drawing/2010/main" val="0"/>
              </a:ext>
            </a:extLst>
          </a:blip>
          <a:srcRect l="16035" r="16912"/>
          <a:stretch/>
        </p:blipFill>
        <p:spPr bwMode="auto">
          <a:xfrm>
            <a:off x="7832833" y="391982"/>
            <a:ext cx="2019300" cy="3011515"/>
          </a:xfrm>
          <a:prstGeom prst="rect">
            <a:avLst/>
          </a:prstGeom>
          <a:noFill/>
          <a:extLst>
            <a:ext uri="{909E8E84-426E-40DD-AFC4-6F175D3DCCD1}">
              <a14:hiddenFill xmlns:a14="http://schemas.microsoft.com/office/drawing/2010/main">
                <a:solidFill>
                  <a:srgbClr val="FFFFFF"/>
                </a:solidFill>
              </a14:hiddenFill>
            </a:ext>
          </a:extLst>
        </p:spPr>
      </p:pic>
      <p:pic>
        <p:nvPicPr>
          <p:cNvPr id="17424" name="Picture 16" descr="Image result for fred vargas adamsberg books in ord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9935" y="324315"/>
            <a:ext cx="2083351" cy="3135443"/>
          </a:xfrm>
          <a:prstGeom prst="rect">
            <a:avLst/>
          </a:prstGeom>
          <a:noFill/>
          <a:extLst>
            <a:ext uri="{909E8E84-426E-40DD-AFC4-6F175D3DCCD1}">
              <a14:hiddenFill xmlns:a14="http://schemas.microsoft.com/office/drawing/2010/main">
                <a:solidFill>
                  <a:srgbClr val="FFFFFF"/>
                </a:solidFill>
              </a14:hiddenFill>
            </a:ext>
          </a:extLst>
        </p:spPr>
      </p:pic>
      <p:pic>
        <p:nvPicPr>
          <p:cNvPr id="17426" name="Picture 18" descr="Image result for fred vargas adamsberg books in ord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65381" y="365121"/>
            <a:ext cx="2086426" cy="2962725"/>
          </a:xfrm>
          <a:prstGeom prst="rect">
            <a:avLst/>
          </a:prstGeom>
          <a:noFill/>
          <a:extLst>
            <a:ext uri="{909E8E84-426E-40DD-AFC4-6F175D3DCCD1}">
              <a14:hiddenFill xmlns:a14="http://schemas.microsoft.com/office/drawing/2010/main">
                <a:solidFill>
                  <a:srgbClr val="FFFFFF"/>
                </a:solidFill>
              </a14:hiddenFill>
            </a:ext>
          </a:extLst>
        </p:spPr>
      </p:pic>
      <p:pic>
        <p:nvPicPr>
          <p:cNvPr id="17430" name="Picture 22" descr="Image result for fred varga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19754" y="3763849"/>
            <a:ext cx="1832560" cy="2828025"/>
          </a:xfrm>
          <a:prstGeom prst="rect">
            <a:avLst/>
          </a:prstGeom>
          <a:noFill/>
          <a:extLst>
            <a:ext uri="{909E8E84-426E-40DD-AFC4-6F175D3DCCD1}">
              <a14:hiddenFill xmlns:a14="http://schemas.microsoft.com/office/drawing/2010/main">
                <a:solidFill>
                  <a:srgbClr val="FFFFFF"/>
                </a:solidFill>
              </a14:hiddenFill>
            </a:ext>
          </a:extLst>
        </p:spPr>
      </p:pic>
      <p:pic>
        <p:nvPicPr>
          <p:cNvPr id="17432" name="Picture 24" descr="Image result for fred vargas four rivers"/>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25190" y="3752166"/>
            <a:ext cx="1824115" cy="2799670"/>
          </a:xfrm>
          <a:prstGeom prst="rect">
            <a:avLst/>
          </a:prstGeom>
          <a:noFill/>
          <a:extLst>
            <a:ext uri="{909E8E84-426E-40DD-AFC4-6F175D3DCCD1}">
              <a14:hiddenFill xmlns:a14="http://schemas.microsoft.com/office/drawing/2010/main">
                <a:solidFill>
                  <a:srgbClr val="FFFFFF"/>
                </a:solidFill>
              </a14:hiddenFill>
            </a:ext>
          </a:extLst>
        </p:spPr>
      </p:pic>
      <p:pic>
        <p:nvPicPr>
          <p:cNvPr id="17434" name="Picture 26" descr="The Four Rivers by Fred Varga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31611" y="278764"/>
            <a:ext cx="2193797" cy="313620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509370" y="-9404"/>
            <a:ext cx="658380" cy="369332"/>
          </a:xfrm>
          <a:prstGeom prst="rect">
            <a:avLst/>
          </a:prstGeom>
          <a:noFill/>
        </p:spPr>
        <p:txBody>
          <a:bodyPr wrap="square" rtlCol="0">
            <a:spAutoFit/>
          </a:bodyPr>
          <a:lstStyle/>
          <a:p>
            <a:r>
              <a:rPr lang="en-US" dirty="0"/>
              <a:t>2001</a:t>
            </a:r>
          </a:p>
        </p:txBody>
      </p:sp>
      <p:sp>
        <p:nvSpPr>
          <p:cNvPr id="20" name="TextBox 19"/>
          <p:cNvSpPr txBox="1"/>
          <p:nvPr/>
        </p:nvSpPr>
        <p:spPr>
          <a:xfrm>
            <a:off x="1259178" y="-34664"/>
            <a:ext cx="658380" cy="369332"/>
          </a:xfrm>
          <a:prstGeom prst="rect">
            <a:avLst/>
          </a:prstGeom>
          <a:noFill/>
        </p:spPr>
        <p:txBody>
          <a:bodyPr wrap="square" rtlCol="0">
            <a:spAutoFit/>
          </a:bodyPr>
          <a:lstStyle/>
          <a:p>
            <a:r>
              <a:rPr lang="en-US" dirty="0"/>
              <a:t>1991</a:t>
            </a:r>
          </a:p>
        </p:txBody>
      </p:sp>
      <p:sp>
        <p:nvSpPr>
          <p:cNvPr id="21" name="TextBox 20"/>
          <p:cNvSpPr txBox="1"/>
          <p:nvPr/>
        </p:nvSpPr>
        <p:spPr>
          <a:xfrm>
            <a:off x="2297707" y="3414967"/>
            <a:ext cx="658380" cy="369332"/>
          </a:xfrm>
          <a:prstGeom prst="rect">
            <a:avLst/>
          </a:prstGeom>
          <a:noFill/>
        </p:spPr>
        <p:txBody>
          <a:bodyPr wrap="square" rtlCol="0">
            <a:spAutoFit/>
          </a:bodyPr>
          <a:lstStyle/>
          <a:p>
            <a:r>
              <a:rPr lang="en-US" dirty="0"/>
              <a:t>2006</a:t>
            </a:r>
          </a:p>
        </p:txBody>
      </p:sp>
      <p:sp>
        <p:nvSpPr>
          <p:cNvPr id="22" name="TextBox 21"/>
          <p:cNvSpPr txBox="1"/>
          <p:nvPr/>
        </p:nvSpPr>
        <p:spPr>
          <a:xfrm>
            <a:off x="10679404" y="7581"/>
            <a:ext cx="658380" cy="369332"/>
          </a:xfrm>
          <a:prstGeom prst="rect">
            <a:avLst/>
          </a:prstGeom>
          <a:noFill/>
        </p:spPr>
        <p:txBody>
          <a:bodyPr wrap="square" rtlCol="0">
            <a:spAutoFit/>
          </a:bodyPr>
          <a:lstStyle/>
          <a:p>
            <a:r>
              <a:rPr lang="en-US" dirty="0"/>
              <a:t>2004</a:t>
            </a:r>
          </a:p>
        </p:txBody>
      </p:sp>
      <p:sp>
        <p:nvSpPr>
          <p:cNvPr id="23" name="TextBox 22"/>
          <p:cNvSpPr txBox="1"/>
          <p:nvPr/>
        </p:nvSpPr>
        <p:spPr>
          <a:xfrm>
            <a:off x="6096000" y="-16295"/>
            <a:ext cx="658380" cy="369332"/>
          </a:xfrm>
          <a:prstGeom prst="rect">
            <a:avLst/>
          </a:prstGeom>
          <a:noFill/>
        </p:spPr>
        <p:txBody>
          <a:bodyPr wrap="square" rtlCol="0">
            <a:spAutoFit/>
          </a:bodyPr>
          <a:lstStyle/>
          <a:p>
            <a:r>
              <a:rPr lang="en-US" dirty="0"/>
              <a:t>2000</a:t>
            </a:r>
          </a:p>
        </p:txBody>
      </p:sp>
      <p:sp>
        <p:nvSpPr>
          <p:cNvPr id="24" name="TextBox 23"/>
          <p:cNvSpPr txBox="1"/>
          <p:nvPr/>
        </p:nvSpPr>
        <p:spPr>
          <a:xfrm>
            <a:off x="3512994" y="-55924"/>
            <a:ext cx="658380" cy="369332"/>
          </a:xfrm>
          <a:prstGeom prst="rect">
            <a:avLst/>
          </a:prstGeom>
          <a:noFill/>
        </p:spPr>
        <p:txBody>
          <a:bodyPr wrap="square" rtlCol="0">
            <a:spAutoFit/>
          </a:bodyPr>
          <a:lstStyle/>
          <a:p>
            <a:r>
              <a:rPr lang="en-US" dirty="0"/>
              <a:t>1999</a:t>
            </a:r>
          </a:p>
        </p:txBody>
      </p:sp>
      <p:sp>
        <p:nvSpPr>
          <p:cNvPr id="25" name="TextBox 24"/>
          <p:cNvSpPr txBox="1"/>
          <p:nvPr/>
        </p:nvSpPr>
        <p:spPr>
          <a:xfrm>
            <a:off x="9250377" y="3389441"/>
            <a:ext cx="658380" cy="369332"/>
          </a:xfrm>
          <a:prstGeom prst="rect">
            <a:avLst/>
          </a:prstGeom>
          <a:noFill/>
        </p:spPr>
        <p:txBody>
          <a:bodyPr wrap="square" rtlCol="0">
            <a:spAutoFit/>
          </a:bodyPr>
          <a:lstStyle/>
          <a:p>
            <a:r>
              <a:rPr lang="en-US" dirty="0"/>
              <a:t>2015</a:t>
            </a:r>
          </a:p>
        </p:txBody>
      </p:sp>
      <p:sp>
        <p:nvSpPr>
          <p:cNvPr id="26" name="TextBox 25"/>
          <p:cNvSpPr txBox="1"/>
          <p:nvPr/>
        </p:nvSpPr>
        <p:spPr>
          <a:xfrm>
            <a:off x="6858016" y="3420164"/>
            <a:ext cx="658380" cy="369332"/>
          </a:xfrm>
          <a:prstGeom prst="rect">
            <a:avLst/>
          </a:prstGeom>
          <a:noFill/>
        </p:spPr>
        <p:txBody>
          <a:bodyPr wrap="square" rtlCol="0">
            <a:spAutoFit/>
          </a:bodyPr>
          <a:lstStyle/>
          <a:p>
            <a:r>
              <a:rPr lang="en-US" dirty="0"/>
              <a:t>2011</a:t>
            </a:r>
          </a:p>
        </p:txBody>
      </p:sp>
      <p:sp>
        <p:nvSpPr>
          <p:cNvPr id="27" name="TextBox 26"/>
          <p:cNvSpPr txBox="1"/>
          <p:nvPr/>
        </p:nvSpPr>
        <p:spPr>
          <a:xfrm>
            <a:off x="4673231" y="3389441"/>
            <a:ext cx="658380" cy="369332"/>
          </a:xfrm>
          <a:prstGeom prst="rect">
            <a:avLst/>
          </a:prstGeom>
          <a:noFill/>
        </p:spPr>
        <p:txBody>
          <a:bodyPr wrap="square" rtlCol="0">
            <a:spAutoFit/>
          </a:bodyPr>
          <a:lstStyle/>
          <a:p>
            <a:r>
              <a:rPr lang="en-US" dirty="0"/>
              <a:t>2008</a:t>
            </a:r>
          </a:p>
        </p:txBody>
      </p:sp>
    </p:spTree>
    <p:extLst>
      <p:ext uri="{BB962C8B-B14F-4D97-AF65-F5344CB8AC3E}">
        <p14:creationId xmlns:p14="http://schemas.microsoft.com/office/powerpoint/2010/main" val="120612557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8" name="Picture 8" descr="Image result for scratch insect bi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8020" y="0"/>
            <a:ext cx="4534853" cy="645379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Meanwhile- Back in Paris</a:t>
            </a:r>
            <a:br>
              <a:rPr lang="en-US" dirty="0"/>
            </a:br>
            <a:r>
              <a:rPr lang="en-US" dirty="0"/>
              <a:t>The Sugar Connection</a:t>
            </a:r>
          </a:p>
        </p:txBody>
      </p:sp>
      <p:sp>
        <p:nvSpPr>
          <p:cNvPr id="3" name="Content Placeholder 2"/>
          <p:cNvSpPr>
            <a:spLocks noGrp="1"/>
          </p:cNvSpPr>
          <p:nvPr>
            <p:ph idx="1"/>
          </p:nvPr>
        </p:nvSpPr>
        <p:spPr/>
        <p:txBody>
          <a:bodyPr/>
          <a:lstStyle/>
          <a:p>
            <a:r>
              <a:rPr lang="en-US" dirty="0"/>
              <a:t>During debriefing, </a:t>
            </a:r>
            <a:r>
              <a:rPr lang="en-US" dirty="0" err="1"/>
              <a:t>Mercadet</a:t>
            </a:r>
            <a:r>
              <a:rPr lang="en-US" dirty="0"/>
              <a:t> declines sugar for his coffee- which he previously used, but is dieting</a:t>
            </a:r>
          </a:p>
          <a:p>
            <a:r>
              <a:rPr lang="en-US" dirty="0" err="1"/>
              <a:t>Adamsberg</a:t>
            </a:r>
            <a:r>
              <a:rPr lang="en-US" dirty="0"/>
              <a:t> is hit as if by a lightning bolt</a:t>
            </a:r>
          </a:p>
          <a:p>
            <a:r>
              <a:rPr lang="en-US" dirty="0"/>
              <a:t>The case in </a:t>
            </a:r>
            <a:r>
              <a:rPr lang="en-US" dirty="0" err="1"/>
              <a:t>Ordebec</a:t>
            </a:r>
            <a:r>
              <a:rPr lang="en-US" dirty="0"/>
              <a:t> is like an insect bite he hasn’t finished scratching</a:t>
            </a:r>
          </a:p>
          <a:p>
            <a:r>
              <a:rPr lang="en-US" dirty="0"/>
              <a:t>While walking along the Seine, he recalls another instance of declined sugar by </a:t>
            </a:r>
            <a:r>
              <a:rPr lang="en-US" dirty="0" err="1"/>
              <a:t>Blériot</a:t>
            </a:r>
            <a:r>
              <a:rPr lang="en-US" dirty="0"/>
              <a:t>- and yet, his pockets are always bulging with sugar!</a:t>
            </a:r>
          </a:p>
        </p:txBody>
      </p:sp>
      <p:pic>
        <p:nvPicPr>
          <p:cNvPr id="30722" name="Picture 2" descr="thunder storm lighting bolt animated 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462126" y="76885"/>
            <a:ext cx="4762500" cy="66675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646745" y="2739971"/>
            <a:ext cx="7116128" cy="4296533"/>
            <a:chOff x="2362200" y="1690688"/>
            <a:chExt cx="7116128" cy="4296533"/>
          </a:xfrm>
        </p:grpSpPr>
        <p:pic>
          <p:nvPicPr>
            <p:cNvPr id="30724" name="Picture 4" descr="Image result for hand up to say no sugar"/>
            <p:cNvPicPr>
              <a:picLocks noChangeAspect="1" noChangeArrowheads="1"/>
            </p:cNvPicPr>
            <p:nvPr/>
          </p:nvPicPr>
          <p:blipFill rotWithShape="1">
            <a:blip r:embed="rId4">
              <a:extLst>
                <a:ext uri="{28A0092B-C50C-407E-A947-70E740481C1C}">
                  <a14:useLocalDpi xmlns:a14="http://schemas.microsoft.com/office/drawing/2010/main" val="0"/>
                </a:ext>
              </a:extLst>
            </a:blip>
            <a:srcRect l="327" t="11555" r="53931" b="9264"/>
            <a:stretch/>
          </p:blipFill>
          <p:spPr bwMode="auto">
            <a:xfrm>
              <a:off x="2362200" y="1690688"/>
              <a:ext cx="3368041" cy="4296533"/>
            </a:xfrm>
            <a:prstGeom prst="rect">
              <a:avLst/>
            </a:prstGeom>
            <a:noFill/>
            <a:extLst>
              <a:ext uri="{909E8E84-426E-40DD-AFC4-6F175D3DCCD1}">
                <a14:hiddenFill xmlns:a14="http://schemas.microsoft.com/office/drawing/2010/main">
                  <a:solidFill>
                    <a:srgbClr val="FFFFFF"/>
                  </a:solidFill>
                </a14:hiddenFill>
              </a:ext>
            </a:extLst>
          </p:spPr>
        </p:pic>
        <p:pic>
          <p:nvPicPr>
            <p:cNvPr id="30726" name="Picture 6" descr="Image result for hand up to say no suga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5730241" y="1912142"/>
              <a:ext cx="3748087" cy="31908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3876198" y="1825625"/>
            <a:ext cx="3071814" cy="3881256"/>
            <a:chOff x="4629150" y="1882141"/>
            <a:chExt cx="3071814" cy="3881256"/>
          </a:xfrm>
        </p:grpSpPr>
        <p:grpSp>
          <p:nvGrpSpPr>
            <p:cNvPr id="5" name="Group 4"/>
            <p:cNvGrpSpPr/>
            <p:nvPr/>
          </p:nvGrpSpPr>
          <p:grpSpPr>
            <a:xfrm>
              <a:off x="5704524" y="1882141"/>
              <a:ext cx="1996440" cy="3881256"/>
              <a:chOff x="5704524" y="1882141"/>
              <a:chExt cx="1996440" cy="3881256"/>
            </a:xfrm>
          </p:grpSpPr>
          <p:pic>
            <p:nvPicPr>
              <p:cNvPr id="13" name="Picture 2" descr="Image result for gendarme local"/>
              <p:cNvPicPr>
                <a:picLocks noChangeAspect="1" noChangeArrowheads="1"/>
              </p:cNvPicPr>
              <p:nvPr/>
            </p:nvPicPr>
            <p:blipFill rotWithShape="1">
              <a:blip r:embed="rId6">
                <a:extLst>
                  <a:ext uri="{28A0092B-C50C-407E-A947-70E740481C1C}">
                    <a14:useLocalDpi xmlns:a14="http://schemas.microsoft.com/office/drawing/2010/main" val="0"/>
                  </a:ext>
                </a:extLst>
              </a:blip>
              <a:srcRect t="16333" r="64500" b="7120"/>
              <a:stretch/>
            </p:blipFill>
            <p:spPr bwMode="auto">
              <a:xfrm flipH="1">
                <a:off x="5704524" y="1882141"/>
                <a:ext cx="1996440" cy="364553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mage result for french sugar packe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208835">
                <a:off x="6195320" y="4770432"/>
                <a:ext cx="613789" cy="53576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Image result for french sugar packe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208835">
                <a:off x="6347720" y="4922832"/>
                <a:ext cx="613789" cy="53576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Image result for french sugar packe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208835">
                <a:off x="6500120" y="5075232"/>
                <a:ext cx="613789" cy="53576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Image result for french sugar packe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208835">
                <a:off x="6652520" y="5227632"/>
                <a:ext cx="613789" cy="535765"/>
              </a:xfrm>
              <a:prstGeom prst="rect">
                <a:avLst/>
              </a:prstGeom>
              <a:noFill/>
              <a:extLst>
                <a:ext uri="{909E8E84-426E-40DD-AFC4-6F175D3DCCD1}">
                  <a14:hiddenFill xmlns:a14="http://schemas.microsoft.com/office/drawing/2010/main">
                    <a:solidFill>
                      <a:srgbClr val="FFFFFF"/>
                    </a:solidFill>
                  </a14:hiddenFill>
                </a:ext>
              </a:extLst>
            </p:spPr>
          </p:pic>
        </p:grpSp>
        <p:pic>
          <p:nvPicPr>
            <p:cNvPr id="19" name="Picture 4" descr="Image result for hand up to say no sugar"/>
            <p:cNvPicPr>
              <a:picLocks noChangeAspect="1" noChangeArrowheads="1"/>
            </p:cNvPicPr>
            <p:nvPr/>
          </p:nvPicPr>
          <p:blipFill rotWithShape="1">
            <a:blip r:embed="rId4">
              <a:extLst>
                <a:ext uri="{28A0092B-C50C-407E-A947-70E740481C1C}">
                  <a14:useLocalDpi xmlns:a14="http://schemas.microsoft.com/office/drawing/2010/main" val="0"/>
                </a:ext>
              </a:extLst>
            </a:blip>
            <a:srcRect l="327" t="11555" r="53931" b="9264"/>
            <a:stretch/>
          </p:blipFill>
          <p:spPr bwMode="auto">
            <a:xfrm flipH="1">
              <a:off x="4629150" y="3108999"/>
              <a:ext cx="903924" cy="12164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3916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1" presetClass="entr" presetSubtype="0" fill="hold" nodeType="afterEffect">
                                  <p:stCondLst>
                                    <p:cond delay="0"/>
                                  </p:stCondLst>
                                  <p:childTnLst>
                                    <p:set>
                                      <p:cBhvr>
                                        <p:cTn id="29" dur="1" fill="hold">
                                          <p:stCondLst>
                                            <p:cond delay="0"/>
                                          </p:stCondLst>
                                        </p:cTn>
                                        <p:tgtEl>
                                          <p:spTgt spid="3072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nodeType="clickEffect">
                                  <p:stCondLst>
                                    <p:cond delay="0"/>
                                  </p:stCondLst>
                                  <p:childTnLst>
                                    <p:set>
                                      <p:cBhvr>
                                        <p:cTn id="33" dur="1" fill="hold">
                                          <p:stCondLst>
                                            <p:cond delay="0"/>
                                          </p:stCondLst>
                                        </p:cTn>
                                        <p:tgtEl>
                                          <p:spTgt spid="3072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 calcmode="lin" valueType="num">
                                      <p:cBhvr additive="base">
                                        <p:cTn id="3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40" fill="hold">
                            <p:stCondLst>
                              <p:cond delay="500"/>
                            </p:stCondLst>
                            <p:childTnLst>
                              <p:par>
                                <p:cTn id="41" presetID="1" presetClass="entr" presetSubtype="0" fill="hold" nodeType="afterEffect">
                                  <p:stCondLst>
                                    <p:cond delay="0"/>
                                  </p:stCondLst>
                                  <p:childTnLst>
                                    <p:set>
                                      <p:cBhvr>
                                        <p:cTn id="42" dur="1" fill="hold">
                                          <p:stCondLst>
                                            <p:cond delay="0"/>
                                          </p:stCondLst>
                                        </p:cTn>
                                        <p:tgtEl>
                                          <p:spTgt spid="30728"/>
                                        </p:tgtEl>
                                        <p:attrNameLst>
                                          <p:attrName>style.visibility</p:attrName>
                                        </p:attrNameLst>
                                      </p:cBhvr>
                                      <p:to>
                                        <p:strVal val="visible"/>
                                      </p:to>
                                    </p:set>
                                  </p:childTnLst>
                                </p:cTn>
                              </p:par>
                            </p:childTnLst>
                          </p:cTn>
                        </p:par>
                        <p:par>
                          <p:cTn id="43" fill="hold">
                            <p:stCondLst>
                              <p:cond delay="500"/>
                            </p:stCondLst>
                            <p:childTnLst>
                              <p:par>
                                <p:cTn id="44" presetID="26" presetClass="path" presetSubtype="0" accel="50000" decel="50000" fill="hold" nodeType="afterEffect">
                                  <p:stCondLst>
                                    <p:cond delay="0"/>
                                  </p:stCondLst>
                                  <p:childTnLst>
                                    <p:animMotion origin="layout" path="M -0.23841 0.05347 C -0.23841 0.1162 -0.16263 0.16736 -0.06966 0.16736 C 0.03998 0.16736 0.07943 0.11042 0.09649 0.07616 L 0.11328 0.03056 C 0.13021 -0.00347 0.1724 -0.05995 0.29623 -0.05995 C 0.375 -0.05995 0.46537 -0.00949 0.46537 0.05347 C 0.46537 0.1162 0.375 0.16736 0.29623 0.16736 C 0.1724 0.16736 0.13021 0.11042 0.11328 0.07616 L 0.09649 0.03056 C 0.07943 -0.00347 0.03998 -0.05995 -0.06966 -0.05995 C -0.16263 -0.05995 -0.23841 -0.00949 -0.23841 0.05347 Z " pathEditMode="relative" rAng="0" ptsTypes="AAAAAAAAAAA">
                                      <p:cBhvr>
                                        <p:cTn id="45" dur="2000" fill="hold"/>
                                        <p:tgtEl>
                                          <p:spTgt spid="30728"/>
                                        </p:tgtEl>
                                        <p:attrNameLst>
                                          <p:attrName>ppt_x</p:attrName>
                                          <p:attrName>ppt_y</p:attrName>
                                        </p:attrNameLst>
                                      </p:cBhvr>
                                      <p:rCtr x="35182" y="23"/>
                                    </p:animMotion>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nodeType="clickEffect">
                                  <p:stCondLst>
                                    <p:cond delay="0"/>
                                  </p:stCondLst>
                                  <p:childTnLst>
                                    <p:set>
                                      <p:cBhvr>
                                        <p:cTn id="49" dur="1" fill="hold">
                                          <p:stCondLst>
                                            <p:cond delay="0"/>
                                          </p:stCondLst>
                                        </p:cTn>
                                        <p:tgtEl>
                                          <p:spTgt spid="30728"/>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pRg st="3" end="3"/>
                                            </p:txEl>
                                          </p:spTgt>
                                        </p:tgtEl>
                                        <p:attrNameLst>
                                          <p:attrName>style.visibility</p:attrName>
                                        </p:attrNameLst>
                                      </p:cBhvr>
                                      <p:to>
                                        <p:strVal val="visible"/>
                                      </p:to>
                                    </p:set>
                                    <p:anim calcmode="lin" valueType="num">
                                      <p:cBhvr additive="base">
                                        <p:cTn id="5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down)">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10528459" y="1519635"/>
            <a:ext cx="1600200" cy="1295400"/>
          </a:xfrm>
          <a:prstGeom prst="rect">
            <a:avLst/>
          </a:prstGeom>
        </p:spPr>
      </p:pic>
      <p:pic>
        <p:nvPicPr>
          <p:cNvPr id="8" name="Picture 7"/>
          <p:cNvPicPr>
            <a:picLocks noChangeAspect="1"/>
          </p:cNvPicPr>
          <p:nvPr/>
        </p:nvPicPr>
        <p:blipFill rotWithShape="1">
          <a:blip r:embed="rId3"/>
          <a:srcRect r="45524"/>
          <a:stretch/>
        </p:blipFill>
        <p:spPr>
          <a:xfrm rot="20889028">
            <a:off x="5301376" y="29845"/>
            <a:ext cx="1483995" cy="1676400"/>
          </a:xfrm>
          <a:prstGeom prst="rect">
            <a:avLst/>
          </a:prstGeom>
        </p:spPr>
      </p:pic>
      <p:sp>
        <p:nvSpPr>
          <p:cNvPr id="2" name="Title 1"/>
          <p:cNvSpPr>
            <a:spLocks noGrp="1"/>
          </p:cNvSpPr>
          <p:nvPr>
            <p:ph type="title"/>
          </p:nvPr>
        </p:nvSpPr>
        <p:spPr>
          <a:xfrm>
            <a:off x="838200" y="365125"/>
            <a:ext cx="10515600" cy="610235"/>
          </a:xfrm>
        </p:spPr>
        <p:txBody>
          <a:bodyPr>
            <a:normAutofit fontScale="90000"/>
          </a:bodyPr>
          <a:lstStyle/>
          <a:p>
            <a:r>
              <a:rPr lang="en-US" dirty="0"/>
              <a:t>Free association</a:t>
            </a:r>
          </a:p>
        </p:txBody>
      </p:sp>
      <p:sp>
        <p:nvSpPr>
          <p:cNvPr id="3" name="Content Placeholder 2"/>
          <p:cNvSpPr>
            <a:spLocks noGrp="1"/>
          </p:cNvSpPr>
          <p:nvPr>
            <p:ph idx="1"/>
          </p:nvPr>
        </p:nvSpPr>
        <p:spPr>
          <a:xfrm>
            <a:off x="838200" y="975360"/>
            <a:ext cx="10515600" cy="5201603"/>
          </a:xfrm>
        </p:spPr>
        <p:txBody>
          <a:bodyPr>
            <a:normAutofit fontScale="62500" lnSpcReduction="20000"/>
          </a:bodyPr>
          <a:lstStyle/>
          <a:p>
            <a:r>
              <a:rPr lang="en-US" dirty="0" err="1"/>
              <a:t>Hellequin’s</a:t>
            </a:r>
            <a:r>
              <a:rPr lang="en-US" dirty="0"/>
              <a:t> decomposed yet handsome face</a:t>
            </a:r>
          </a:p>
          <a:p>
            <a:r>
              <a:rPr lang="en-US" dirty="0"/>
              <a:t>Léo waiting in the forest</a:t>
            </a:r>
          </a:p>
          <a:p>
            <a:r>
              <a:rPr lang="en-US" dirty="0"/>
              <a:t>The </a:t>
            </a:r>
            <a:r>
              <a:rPr lang="en-US" dirty="0" err="1"/>
              <a:t>bonbonière</a:t>
            </a:r>
            <a:r>
              <a:rPr lang="en-US" dirty="0"/>
              <a:t> on </a:t>
            </a:r>
            <a:r>
              <a:rPr lang="en-US" dirty="0" err="1"/>
              <a:t>Emeri’s</a:t>
            </a:r>
            <a:r>
              <a:rPr lang="en-US" dirty="0"/>
              <a:t> Empire table</a:t>
            </a:r>
          </a:p>
          <a:p>
            <a:r>
              <a:rPr lang="en-US" dirty="0"/>
              <a:t>Hippo shaking out his sister’s wet dress</a:t>
            </a:r>
          </a:p>
          <a:p>
            <a:r>
              <a:rPr lang="en-US" dirty="0"/>
              <a:t>The mare whose nose he patted</a:t>
            </a:r>
          </a:p>
          <a:p>
            <a:r>
              <a:rPr lang="en-US" dirty="0"/>
              <a:t>Mo &amp; his colored pencils</a:t>
            </a:r>
          </a:p>
          <a:p>
            <a:r>
              <a:rPr lang="en-US" dirty="0"/>
              <a:t>The ointment being rubbed into Antonin’s bony ribs</a:t>
            </a:r>
          </a:p>
          <a:p>
            <a:r>
              <a:rPr lang="en-US" dirty="0"/>
              <a:t>The blood on the sketch of the Madonna by </a:t>
            </a:r>
            <a:r>
              <a:rPr lang="en-US" dirty="0" err="1"/>
              <a:t>Glayeux</a:t>
            </a:r>
            <a:endParaRPr lang="en-US" dirty="0"/>
          </a:p>
          <a:p>
            <a:r>
              <a:rPr lang="en-US" dirty="0" err="1"/>
              <a:t>Veyrenc</a:t>
            </a:r>
            <a:r>
              <a:rPr lang="en-US" dirty="0"/>
              <a:t>, collapsed, on the train station platform</a:t>
            </a:r>
          </a:p>
          <a:p>
            <a:r>
              <a:rPr lang="en-US" dirty="0"/>
              <a:t>The cows &amp; the woodlouse</a:t>
            </a:r>
          </a:p>
          <a:p>
            <a:r>
              <a:rPr lang="en-US" dirty="0"/>
              <a:t>The bubbles of electricity</a:t>
            </a:r>
          </a:p>
          <a:p>
            <a:r>
              <a:rPr lang="en-US" dirty="0"/>
              <a:t>The Battle of </a:t>
            </a:r>
            <a:r>
              <a:rPr lang="en-US" dirty="0" err="1"/>
              <a:t>Eylau</a:t>
            </a:r>
            <a:r>
              <a:rPr lang="en-US" dirty="0"/>
              <a:t> which </a:t>
            </a:r>
            <a:r>
              <a:rPr lang="en-US" dirty="0" err="1"/>
              <a:t>Emeri</a:t>
            </a:r>
            <a:r>
              <a:rPr lang="en-US" dirty="0"/>
              <a:t> had told him about 3 times</a:t>
            </a:r>
          </a:p>
          <a:p>
            <a:r>
              <a:rPr lang="en-US" dirty="0"/>
              <a:t>The cane tapping of the count on the parquet floor</a:t>
            </a:r>
          </a:p>
          <a:p>
            <a:r>
              <a:rPr lang="en-US" dirty="0"/>
              <a:t>The sound of crickets in the </a:t>
            </a:r>
            <a:r>
              <a:rPr lang="en-US" dirty="0" err="1"/>
              <a:t>Vendermot’s</a:t>
            </a:r>
            <a:r>
              <a:rPr lang="en-US" dirty="0"/>
              <a:t> house</a:t>
            </a:r>
          </a:p>
          <a:p>
            <a:r>
              <a:rPr lang="en-US" dirty="0"/>
              <a:t>The herd of wild boar on the </a:t>
            </a:r>
            <a:r>
              <a:rPr lang="en-US" dirty="0" err="1"/>
              <a:t>Chemin</a:t>
            </a:r>
            <a:r>
              <a:rPr lang="en-US" dirty="0"/>
              <a:t> de </a:t>
            </a:r>
            <a:r>
              <a:rPr lang="en-US" dirty="0" err="1"/>
              <a:t>Bonneval</a:t>
            </a:r>
            <a:endParaRPr lang="en-US" dirty="0"/>
          </a:p>
          <a:p>
            <a:r>
              <a:rPr lang="en-US" dirty="0"/>
              <a:t>SUGAR</a:t>
            </a:r>
          </a:p>
          <a:p>
            <a:endParaRPr lang="en-US" dirty="0"/>
          </a:p>
        </p:txBody>
      </p:sp>
      <p:pic>
        <p:nvPicPr>
          <p:cNvPr id="34818" name="Picture 2" descr="Image result for hellequ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2238" y="365125"/>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result for old woman sitting on a log"/>
          <p:cNvPicPr>
            <a:picLocks noChangeAspect="1" noChangeArrowheads="1"/>
          </p:cNvPicPr>
          <p:nvPr/>
        </p:nvPicPr>
        <p:blipFill rotWithShape="1">
          <a:blip r:embed="rId5">
            <a:extLst>
              <a:ext uri="{28A0092B-C50C-407E-A947-70E740481C1C}">
                <a14:useLocalDpi xmlns:a14="http://schemas.microsoft.com/office/drawing/2010/main" val="0"/>
              </a:ext>
            </a:extLst>
          </a:blip>
          <a:srcRect l="10261" r="44772" b="11908"/>
          <a:stretch/>
        </p:blipFill>
        <p:spPr bwMode="auto">
          <a:xfrm>
            <a:off x="8471059" y="912812"/>
            <a:ext cx="2057400" cy="3113755"/>
          </a:xfrm>
          <a:prstGeom prst="rect">
            <a:avLst/>
          </a:prstGeom>
          <a:noFill/>
          <a:extLst>
            <a:ext uri="{909E8E84-426E-40DD-AFC4-6F175D3DCCD1}">
              <a14:hiddenFill xmlns:a14="http://schemas.microsoft.com/office/drawing/2010/main">
                <a:solidFill>
                  <a:srgbClr val="FFFFFF"/>
                </a:solidFill>
              </a14:hiddenFill>
            </a:ext>
          </a:extLst>
        </p:spPr>
      </p:pic>
      <p:pic>
        <p:nvPicPr>
          <p:cNvPr id="34820" name="Picture 4" descr="Image result for empire bonbonniere"/>
          <p:cNvPicPr>
            <a:picLocks noChangeAspect="1" noChangeArrowheads="1"/>
          </p:cNvPicPr>
          <p:nvPr/>
        </p:nvPicPr>
        <p:blipFill rotWithShape="1">
          <a:blip r:embed="rId6">
            <a:extLst>
              <a:ext uri="{28A0092B-C50C-407E-A947-70E740481C1C}">
                <a14:useLocalDpi xmlns:a14="http://schemas.microsoft.com/office/drawing/2010/main" val="0"/>
              </a:ext>
            </a:extLst>
          </a:blip>
          <a:srcRect l="22799" r="14801"/>
          <a:stretch/>
        </p:blipFill>
        <p:spPr bwMode="auto">
          <a:xfrm>
            <a:off x="6644639" y="2316480"/>
            <a:ext cx="2249657" cy="260477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7"/>
          <a:stretch>
            <a:fillRect/>
          </a:stretch>
        </p:blipFill>
        <p:spPr>
          <a:xfrm>
            <a:off x="8615363" y="3471069"/>
            <a:ext cx="2619375" cy="1743075"/>
          </a:xfrm>
          <a:prstGeom prst="rect">
            <a:avLst/>
          </a:prstGeom>
        </p:spPr>
      </p:pic>
      <p:pic>
        <p:nvPicPr>
          <p:cNvPr id="34824" name="Picture 8" descr="Image result for rubbing ointment on back"/>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49779" y="0"/>
            <a:ext cx="2705100" cy="16859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9"/>
          <a:stretch>
            <a:fillRect/>
          </a:stretch>
        </p:blipFill>
        <p:spPr>
          <a:xfrm>
            <a:off x="10419161" y="4921250"/>
            <a:ext cx="1750217" cy="1956611"/>
          </a:xfrm>
          <a:prstGeom prst="rect">
            <a:avLst/>
          </a:prstGeom>
        </p:spPr>
      </p:pic>
      <p:pic>
        <p:nvPicPr>
          <p:cNvPr id="34826" name="Picture 10" descr="Image result for backrub"/>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43232" y="4806712"/>
            <a:ext cx="1954196" cy="1980486"/>
          </a:xfrm>
          <a:prstGeom prst="rect">
            <a:avLst/>
          </a:prstGeom>
          <a:noFill/>
          <a:extLst>
            <a:ext uri="{909E8E84-426E-40DD-AFC4-6F175D3DCCD1}">
              <a14:hiddenFill xmlns:a14="http://schemas.microsoft.com/office/drawing/2010/main">
                <a:solidFill>
                  <a:srgbClr val="FFFFFF"/>
                </a:solidFill>
              </a14:hiddenFill>
            </a:ext>
          </a:extLst>
        </p:spPr>
      </p:pic>
      <p:pic>
        <p:nvPicPr>
          <p:cNvPr id="34828" name="Picture 12" descr="Image result for blood drop"/>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019357" y="5801030"/>
            <a:ext cx="1631468" cy="106511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12"/>
          <a:stretch>
            <a:fillRect/>
          </a:stretch>
        </p:blipFill>
        <p:spPr>
          <a:xfrm>
            <a:off x="5514291" y="5784951"/>
            <a:ext cx="1939626" cy="1019868"/>
          </a:xfrm>
          <a:prstGeom prst="rect">
            <a:avLst/>
          </a:prstGeom>
        </p:spPr>
      </p:pic>
      <p:pic>
        <p:nvPicPr>
          <p:cNvPr id="22" name="Picture 18" descr="Picture"/>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rot="5400000">
            <a:off x="5636384" y="1281876"/>
            <a:ext cx="1264073" cy="168543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8" descr="Picture"/>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rot="5400000">
            <a:off x="10708075" y="2483422"/>
            <a:ext cx="1264073" cy="1685430"/>
          </a:xfrm>
          <a:prstGeom prst="rect">
            <a:avLst/>
          </a:prstGeom>
          <a:noFill/>
          <a:extLst>
            <a:ext uri="{909E8E84-426E-40DD-AFC4-6F175D3DCCD1}">
              <a14:hiddenFill xmlns:a14="http://schemas.microsoft.com/office/drawing/2010/main">
                <a:solidFill>
                  <a:srgbClr val="FFFFFF"/>
                </a:solidFill>
              </a14:hiddenFill>
            </a:ext>
          </a:extLst>
        </p:spPr>
      </p:pic>
      <p:pic>
        <p:nvPicPr>
          <p:cNvPr id="34834" name="Picture 18" descr="Picture"/>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rot="5400000">
            <a:off x="6464773" y="4502026"/>
            <a:ext cx="1264073" cy="1685430"/>
          </a:xfrm>
          <a:prstGeom prst="rect">
            <a:avLst/>
          </a:prstGeom>
          <a:noFill/>
          <a:extLst>
            <a:ext uri="{909E8E84-426E-40DD-AFC4-6F175D3DCCD1}">
              <a14:hiddenFill xmlns:a14="http://schemas.microsoft.com/office/drawing/2010/main">
                <a:solidFill>
                  <a:srgbClr val="FFFFFF"/>
                </a:solidFill>
              </a14:hiddenFill>
            </a:ext>
          </a:extLst>
        </p:spPr>
      </p:pic>
      <p:pic>
        <p:nvPicPr>
          <p:cNvPr id="34840" name="Picture 24" descr="Image result for sugar cub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31942" y="1749749"/>
            <a:ext cx="2943225" cy="3152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6622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4840"/>
                                        </p:tgtEl>
                                        <p:attrNameLst>
                                          <p:attrName>style.visibility</p:attrName>
                                        </p:attrNameLst>
                                      </p:cBhvr>
                                      <p:to>
                                        <p:strVal val="visible"/>
                                      </p:to>
                                    </p:set>
                                    <p:anim calcmode="lin" valueType="num">
                                      <p:cBhvr>
                                        <p:cTn id="7" dur="500" fill="hold"/>
                                        <p:tgtEl>
                                          <p:spTgt spid="34840"/>
                                        </p:tgtEl>
                                        <p:attrNameLst>
                                          <p:attrName>ppt_w</p:attrName>
                                        </p:attrNameLst>
                                      </p:cBhvr>
                                      <p:tavLst>
                                        <p:tav tm="0">
                                          <p:val>
                                            <p:fltVal val="0"/>
                                          </p:val>
                                        </p:tav>
                                        <p:tav tm="100000">
                                          <p:val>
                                            <p:strVal val="#ppt_w"/>
                                          </p:val>
                                        </p:tav>
                                      </p:tavLst>
                                    </p:anim>
                                    <p:anim calcmode="lin" valueType="num">
                                      <p:cBhvr>
                                        <p:cTn id="8" dur="500" fill="hold"/>
                                        <p:tgtEl>
                                          <p:spTgt spid="34840"/>
                                        </p:tgtEl>
                                        <p:attrNameLst>
                                          <p:attrName>ppt_h</p:attrName>
                                        </p:attrNameLst>
                                      </p:cBhvr>
                                      <p:tavLst>
                                        <p:tav tm="0">
                                          <p:val>
                                            <p:fltVal val="0"/>
                                          </p:val>
                                        </p:tav>
                                        <p:tav tm="100000">
                                          <p:val>
                                            <p:strVal val="#ppt_h"/>
                                          </p:val>
                                        </p:tav>
                                      </p:tavLst>
                                    </p:anim>
                                    <p:anim calcmode="lin" valueType="num">
                                      <p:cBhvr>
                                        <p:cTn id="9" dur="500" fill="hold"/>
                                        <p:tgtEl>
                                          <p:spTgt spid="34840"/>
                                        </p:tgtEl>
                                        <p:attrNameLst>
                                          <p:attrName>style.rotation</p:attrName>
                                        </p:attrNameLst>
                                      </p:cBhvr>
                                      <p:tavLst>
                                        <p:tav tm="0">
                                          <p:val>
                                            <p:fltVal val="360"/>
                                          </p:val>
                                        </p:tav>
                                        <p:tav tm="100000">
                                          <p:val>
                                            <p:fltVal val="0"/>
                                          </p:val>
                                        </p:tav>
                                      </p:tavLst>
                                    </p:anim>
                                    <p:animEffect transition="in" filter="fade">
                                      <p:cBhvr>
                                        <p:cTn id="10" dur="500"/>
                                        <p:tgtEl>
                                          <p:spTgt spid="348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46175"/>
          </a:xfrm>
        </p:spPr>
        <p:txBody>
          <a:bodyPr>
            <a:normAutofit fontScale="90000"/>
          </a:bodyPr>
          <a:lstStyle/>
          <a:p>
            <a:r>
              <a:rPr lang="en-US" dirty="0"/>
              <a:t>Back to </a:t>
            </a:r>
            <a:r>
              <a:rPr lang="en-US" sz="4000" dirty="0" err="1"/>
              <a:t>Ordebec</a:t>
            </a:r>
            <a:r>
              <a:rPr lang="en-US" sz="4000" dirty="0"/>
              <a:t>: </a:t>
            </a:r>
            <a:r>
              <a:rPr lang="en-US" dirty="0"/>
              <a:t>Baiting the trap</a:t>
            </a:r>
            <a:br>
              <a:rPr lang="en-US" dirty="0"/>
            </a:br>
            <a:r>
              <a:rPr lang="en-US" dirty="0"/>
              <a:t>New suspect: </a:t>
            </a:r>
            <a:r>
              <a:rPr lang="en-US" dirty="0" err="1"/>
              <a:t>Emeri</a:t>
            </a:r>
            <a:r>
              <a:rPr lang="en-US" dirty="0"/>
              <a:t>!</a:t>
            </a:r>
          </a:p>
        </p:txBody>
      </p:sp>
      <p:sp>
        <p:nvSpPr>
          <p:cNvPr id="3" name="Content Placeholder 2"/>
          <p:cNvSpPr>
            <a:spLocks noGrp="1"/>
          </p:cNvSpPr>
          <p:nvPr>
            <p:ph idx="1"/>
          </p:nvPr>
        </p:nvSpPr>
        <p:spPr>
          <a:xfrm>
            <a:off x="858972" y="1708784"/>
            <a:ext cx="10515600" cy="5064443"/>
          </a:xfrm>
        </p:spPr>
        <p:txBody>
          <a:bodyPr>
            <a:normAutofit/>
          </a:bodyPr>
          <a:lstStyle/>
          <a:p>
            <a:r>
              <a:rPr lang="en-US" dirty="0" err="1"/>
              <a:t>Adamsberg</a:t>
            </a:r>
            <a:r>
              <a:rPr lang="en-US" dirty="0"/>
              <a:t> returns to </a:t>
            </a:r>
            <a:r>
              <a:rPr lang="en-US" dirty="0" err="1"/>
              <a:t>Ordebec</a:t>
            </a:r>
            <a:endParaRPr lang="en-US" dirty="0"/>
          </a:p>
          <a:p>
            <a:r>
              <a:rPr lang="en-US" dirty="0"/>
              <a:t>Calls </a:t>
            </a:r>
            <a:r>
              <a:rPr lang="en-US" dirty="0" err="1"/>
              <a:t>Veyrenc</a:t>
            </a:r>
            <a:r>
              <a:rPr lang="en-US" dirty="0"/>
              <a:t> on secure phone; tells him to come </a:t>
            </a:r>
          </a:p>
          <a:p>
            <a:pPr marL="0" indent="0">
              <a:buNone/>
            </a:pPr>
            <a:r>
              <a:rPr lang="en-US" dirty="0"/>
              <a:t>     secretly &amp; bring </a:t>
            </a:r>
            <a:r>
              <a:rPr lang="en-US" dirty="0" err="1"/>
              <a:t>Rettancourt</a:t>
            </a:r>
            <a:r>
              <a:rPr lang="en-US" dirty="0"/>
              <a:t>, food &amp; rope</a:t>
            </a:r>
          </a:p>
          <a:p>
            <a:r>
              <a:rPr lang="en-US" dirty="0"/>
              <a:t>He visits the </a:t>
            </a:r>
            <a:r>
              <a:rPr lang="en-US" dirty="0" err="1"/>
              <a:t>Vendermot</a:t>
            </a:r>
            <a:r>
              <a:rPr lang="en-US" dirty="0"/>
              <a:t> house to convince Hippolyte to do what he wants &amp; makes 3 calls to confirm things: 1 to </a:t>
            </a:r>
            <a:r>
              <a:rPr lang="en-US" dirty="0" err="1"/>
              <a:t>Valléray</a:t>
            </a:r>
            <a:r>
              <a:rPr lang="en-US" dirty="0"/>
              <a:t>, 1 to </a:t>
            </a:r>
            <a:r>
              <a:rPr lang="en-US" dirty="0" err="1"/>
              <a:t>Danglard</a:t>
            </a:r>
            <a:r>
              <a:rPr lang="en-US" dirty="0"/>
              <a:t>, 1 to Dr. Turbot</a:t>
            </a:r>
          </a:p>
          <a:p>
            <a:r>
              <a:rPr lang="en-US" dirty="0" err="1"/>
              <a:t>Adamsberg</a:t>
            </a:r>
            <a:r>
              <a:rPr lang="en-US" dirty="0"/>
              <a:t>, </a:t>
            </a:r>
            <a:r>
              <a:rPr lang="en-US" dirty="0" err="1"/>
              <a:t>Veyrenc</a:t>
            </a:r>
            <a:r>
              <a:rPr lang="en-US" dirty="0"/>
              <a:t> &amp; </a:t>
            </a:r>
            <a:r>
              <a:rPr lang="en-US" dirty="0" err="1"/>
              <a:t>Rettancourt</a:t>
            </a:r>
            <a:r>
              <a:rPr lang="en-US" dirty="0"/>
              <a:t> set out from Léo’s house, walk 6km along the </a:t>
            </a:r>
            <a:r>
              <a:rPr lang="en-US" dirty="0" err="1"/>
              <a:t>Chemin</a:t>
            </a:r>
            <a:r>
              <a:rPr lang="en-US" dirty="0"/>
              <a:t> de la </a:t>
            </a:r>
            <a:r>
              <a:rPr lang="en-US" dirty="0" err="1"/>
              <a:t>Bessière</a:t>
            </a:r>
            <a:r>
              <a:rPr lang="en-US" dirty="0"/>
              <a:t> to the </a:t>
            </a:r>
            <a:r>
              <a:rPr lang="en-US" dirty="0" err="1"/>
              <a:t>Oison</a:t>
            </a:r>
            <a:r>
              <a:rPr lang="en-US" dirty="0"/>
              <a:t> Well (abandoned for 40 years, 12 m deep, tempting to tip a man in); the 3 officers will hide behind the doors of an old farm building 25m away</a:t>
            </a:r>
          </a:p>
          <a:p>
            <a:endParaRPr lang="en-US" dirty="0"/>
          </a:p>
        </p:txBody>
      </p:sp>
      <p:pic>
        <p:nvPicPr>
          <p:cNvPr id="32770" name="Picture 2" descr="Image result for country we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5278" y="641348"/>
            <a:ext cx="5807870" cy="3871913"/>
          </a:xfrm>
          <a:prstGeom prst="rect">
            <a:avLst/>
          </a:prstGeom>
          <a:noFill/>
          <a:extLst>
            <a:ext uri="{909E8E84-426E-40DD-AFC4-6F175D3DCCD1}">
              <a14:hiddenFill xmlns:a14="http://schemas.microsoft.com/office/drawing/2010/main">
                <a:solidFill>
                  <a:srgbClr val="FFFFFF"/>
                </a:solidFill>
              </a14:hiddenFill>
            </a:ext>
          </a:extLst>
        </p:spPr>
      </p:pic>
      <p:pic>
        <p:nvPicPr>
          <p:cNvPr id="32774" name="Picture 6" descr="Image result for tr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4318" y="44291"/>
            <a:ext cx="3210524" cy="2136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316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2770"/>
                                        </p:tgtEl>
                                        <p:attrNameLst>
                                          <p:attrName>style.visibility</p:attrName>
                                        </p:attrNameLst>
                                      </p:cBhvr>
                                      <p:to>
                                        <p:strVal val="visible"/>
                                      </p:to>
                                    </p:set>
                                    <p:anim calcmode="lin" valueType="num">
                                      <p:cBhvr additive="base">
                                        <p:cTn id="35" dur="500" fill="hold"/>
                                        <p:tgtEl>
                                          <p:spTgt spid="32770"/>
                                        </p:tgtEl>
                                        <p:attrNameLst>
                                          <p:attrName>ppt_x</p:attrName>
                                        </p:attrNameLst>
                                      </p:cBhvr>
                                      <p:tavLst>
                                        <p:tav tm="0">
                                          <p:val>
                                            <p:strVal val="#ppt_x"/>
                                          </p:val>
                                        </p:tav>
                                        <p:tav tm="100000">
                                          <p:val>
                                            <p:strVal val="#ppt_x"/>
                                          </p:val>
                                        </p:tav>
                                      </p:tavLst>
                                    </p:anim>
                                    <p:anim calcmode="lin" valueType="num">
                                      <p:cBhvr additive="base">
                                        <p:cTn id="36"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458200" cy="1247775"/>
          </a:xfrm>
        </p:spPr>
        <p:txBody>
          <a:bodyPr>
            <a:normAutofit fontScale="90000"/>
          </a:bodyPr>
          <a:lstStyle/>
          <a:p>
            <a:r>
              <a:rPr lang="en-US" dirty="0"/>
              <a:t>The case in </a:t>
            </a:r>
            <a:r>
              <a:rPr lang="en-US" sz="4000" dirty="0" err="1"/>
              <a:t>Ordebec</a:t>
            </a:r>
            <a:r>
              <a:rPr lang="en-US" sz="4000" dirty="0"/>
              <a:t>:  </a:t>
            </a:r>
            <a:r>
              <a:rPr lang="en-US" dirty="0"/>
              <a:t>The trap is closing</a:t>
            </a:r>
            <a:br>
              <a:rPr lang="en-US" dirty="0"/>
            </a:br>
            <a:r>
              <a:rPr lang="en-US" dirty="0"/>
              <a:t>New Suspect: </a:t>
            </a:r>
            <a:r>
              <a:rPr lang="en-US" dirty="0" err="1"/>
              <a:t>Emeri</a:t>
            </a:r>
            <a:r>
              <a:rPr lang="en-US" dirty="0"/>
              <a:t>!</a:t>
            </a:r>
          </a:p>
        </p:txBody>
      </p:sp>
      <p:sp>
        <p:nvSpPr>
          <p:cNvPr id="3" name="Content Placeholder 2"/>
          <p:cNvSpPr>
            <a:spLocks noGrp="1"/>
          </p:cNvSpPr>
          <p:nvPr>
            <p:ph idx="1"/>
          </p:nvPr>
        </p:nvSpPr>
        <p:spPr>
          <a:xfrm>
            <a:off x="335280" y="1780652"/>
            <a:ext cx="11094720" cy="4622483"/>
          </a:xfrm>
        </p:spPr>
        <p:txBody>
          <a:bodyPr>
            <a:normAutofit lnSpcReduction="10000"/>
          </a:bodyPr>
          <a:lstStyle/>
          <a:p>
            <a:r>
              <a:rPr lang="en-US" dirty="0"/>
              <a:t>Hippolyte &amp; </a:t>
            </a:r>
            <a:r>
              <a:rPr lang="en-US" dirty="0" err="1"/>
              <a:t>Emeri</a:t>
            </a:r>
            <a:r>
              <a:rPr lang="en-US" dirty="0"/>
              <a:t> arrive separately at the well: they begin to talk &amp; argue;  </a:t>
            </a:r>
            <a:r>
              <a:rPr lang="en-US" dirty="0" err="1"/>
              <a:t>Emeri</a:t>
            </a:r>
            <a:r>
              <a:rPr lang="en-US" dirty="0"/>
              <a:t> passes his arms around Hippo’s legs and sweeps him off his feet</a:t>
            </a:r>
          </a:p>
          <a:p>
            <a:r>
              <a:rPr lang="en-US" dirty="0" err="1"/>
              <a:t>Rettancourt</a:t>
            </a:r>
            <a:r>
              <a:rPr lang="en-US" dirty="0"/>
              <a:t> throws </a:t>
            </a:r>
            <a:r>
              <a:rPr lang="en-US" dirty="0" err="1"/>
              <a:t>Emeri</a:t>
            </a:r>
            <a:r>
              <a:rPr lang="en-US" dirty="0"/>
              <a:t> to the ground; sits on him</a:t>
            </a:r>
          </a:p>
          <a:p>
            <a:r>
              <a:rPr lang="en-US" dirty="0" err="1"/>
              <a:t>Blériot</a:t>
            </a:r>
            <a:r>
              <a:rPr lang="en-US" dirty="0"/>
              <a:t> and </a:t>
            </a:r>
            <a:r>
              <a:rPr lang="en-US" dirty="0" err="1"/>
              <a:t>Commissaire</a:t>
            </a:r>
            <a:r>
              <a:rPr lang="en-US" dirty="0"/>
              <a:t> </a:t>
            </a:r>
            <a:r>
              <a:rPr lang="en-US" dirty="0" err="1"/>
              <a:t>Bourlant</a:t>
            </a:r>
            <a:r>
              <a:rPr lang="en-US" dirty="0"/>
              <a:t>  from </a:t>
            </a:r>
            <a:r>
              <a:rPr lang="en-US" dirty="0" err="1"/>
              <a:t>Lisieux</a:t>
            </a:r>
            <a:r>
              <a:rPr lang="en-US" dirty="0"/>
              <a:t> are called to arrest </a:t>
            </a:r>
            <a:r>
              <a:rPr lang="en-US" dirty="0" err="1"/>
              <a:t>Emeri</a:t>
            </a:r>
            <a:endParaRPr lang="en-US" dirty="0"/>
          </a:p>
          <a:p>
            <a:r>
              <a:rPr lang="en-US" dirty="0" err="1"/>
              <a:t>Adamsberg’s</a:t>
            </a:r>
            <a:r>
              <a:rPr lang="en-US" dirty="0"/>
              <a:t> Clues (?!) to </a:t>
            </a:r>
            <a:r>
              <a:rPr lang="en-US" dirty="0" err="1"/>
              <a:t>Emeri’s</a:t>
            </a:r>
            <a:r>
              <a:rPr lang="en-US" dirty="0"/>
              <a:t> guilt</a:t>
            </a:r>
          </a:p>
          <a:p>
            <a:pPr lvl="1"/>
            <a:r>
              <a:rPr lang="en-US" dirty="0" err="1"/>
              <a:t>Eylau</a:t>
            </a:r>
            <a:r>
              <a:rPr lang="en-US" dirty="0"/>
              <a:t>, not Ello (words of Léo)</a:t>
            </a:r>
          </a:p>
          <a:p>
            <a:pPr lvl="1"/>
            <a:r>
              <a:rPr lang="en-US" dirty="0" err="1"/>
              <a:t>Emeri</a:t>
            </a:r>
            <a:r>
              <a:rPr lang="en-US" dirty="0"/>
              <a:t>- diabetic, but does not ruin the line of his suit by carrying sugar packets</a:t>
            </a:r>
          </a:p>
          <a:p>
            <a:pPr lvl="1"/>
            <a:r>
              <a:rPr lang="en-US" dirty="0"/>
              <a:t>Rips his packets in the middle, then down the sides; discards without folding</a:t>
            </a:r>
          </a:p>
          <a:p>
            <a:pPr lvl="1"/>
            <a:r>
              <a:rPr lang="en-US" dirty="0"/>
              <a:t>He was the only one who knew that </a:t>
            </a:r>
            <a:r>
              <a:rPr lang="en-US" dirty="0" err="1"/>
              <a:t>Danglard</a:t>
            </a:r>
            <a:r>
              <a:rPr lang="en-US" dirty="0"/>
              <a:t> saw the 2 birthmarks and could have put a note in his pocket so quickly</a:t>
            </a:r>
          </a:p>
        </p:txBody>
      </p:sp>
      <p:pic>
        <p:nvPicPr>
          <p:cNvPr id="33794" name="Picture 2"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t="5695" b="13333"/>
          <a:stretch/>
        </p:blipFill>
        <p:spPr bwMode="auto">
          <a:xfrm>
            <a:off x="8993187" y="-153035"/>
            <a:ext cx="3076893" cy="1933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3088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descr="Image result for wife leav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6672" y="3524250"/>
            <a:ext cx="2867025" cy="33337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0" y="4617721"/>
            <a:ext cx="5376672" cy="2240280"/>
          </a:xfrm>
          <a:prstGeom prst="rect">
            <a:avLst/>
          </a:prstGeom>
        </p:spPr>
      </p:pic>
      <p:sp>
        <p:nvSpPr>
          <p:cNvPr id="2" name="Title 1"/>
          <p:cNvSpPr>
            <a:spLocks noGrp="1"/>
          </p:cNvSpPr>
          <p:nvPr>
            <p:ph type="title"/>
          </p:nvPr>
        </p:nvSpPr>
        <p:spPr>
          <a:xfrm>
            <a:off x="838200" y="365125"/>
            <a:ext cx="10515600" cy="549275"/>
          </a:xfrm>
        </p:spPr>
        <p:txBody>
          <a:bodyPr>
            <a:normAutofit fontScale="90000"/>
          </a:bodyPr>
          <a:lstStyle/>
          <a:p>
            <a:r>
              <a:rPr lang="en-US" dirty="0"/>
              <a:t>But WHY?</a:t>
            </a:r>
          </a:p>
        </p:txBody>
      </p:sp>
      <p:sp>
        <p:nvSpPr>
          <p:cNvPr id="3" name="Content Placeholder 2"/>
          <p:cNvSpPr>
            <a:spLocks noGrp="1"/>
          </p:cNvSpPr>
          <p:nvPr>
            <p:ph idx="1"/>
          </p:nvPr>
        </p:nvSpPr>
        <p:spPr>
          <a:xfrm>
            <a:off x="838200" y="1084060"/>
            <a:ext cx="10515600" cy="4554210"/>
          </a:xfrm>
        </p:spPr>
        <p:txBody>
          <a:bodyPr/>
          <a:lstStyle/>
          <a:p>
            <a:r>
              <a:rPr lang="en-US" dirty="0"/>
              <a:t>It was all to get vengeance on Hippolyte</a:t>
            </a:r>
          </a:p>
          <a:p>
            <a:pPr lvl="1"/>
            <a:r>
              <a:rPr lang="en-US" dirty="0"/>
              <a:t>All his life, he has been terrified by Hippo’s curse</a:t>
            </a:r>
          </a:p>
          <a:p>
            <a:pPr lvl="1"/>
            <a:r>
              <a:rPr lang="en-US" dirty="0"/>
              <a:t>After Hippo cursed him as a child, he fell off his bike and nearly died</a:t>
            </a:r>
          </a:p>
          <a:p>
            <a:pPr lvl="1"/>
            <a:r>
              <a:rPr lang="en-US" dirty="0"/>
              <a:t>Everything went down hill afterwards: failed at school, no success in police work in Lyon, no children, wife left him</a:t>
            </a:r>
          </a:p>
          <a:p>
            <a:pPr lvl="1"/>
            <a:r>
              <a:rPr lang="en-US" dirty="0"/>
              <a:t>A life of fear, caution &amp; diabetic attacks</a:t>
            </a:r>
          </a:p>
          <a:p>
            <a:pPr lvl="1"/>
            <a:r>
              <a:rPr lang="en-US" dirty="0"/>
              <a:t>Megalomaniac with obsessions: impeccable uniform, parading like a soldier, his Empire dining room</a:t>
            </a:r>
          </a:p>
          <a:p>
            <a:pPr lvl="1"/>
            <a:endParaRPr lang="en-US" dirty="0"/>
          </a:p>
        </p:txBody>
      </p:sp>
      <p:pic>
        <p:nvPicPr>
          <p:cNvPr id="4" name="Picture 3"/>
          <p:cNvPicPr>
            <a:picLocks noChangeAspect="1"/>
          </p:cNvPicPr>
          <p:nvPr/>
        </p:nvPicPr>
        <p:blipFill>
          <a:blip r:embed="rId4"/>
          <a:stretch>
            <a:fillRect/>
          </a:stretch>
        </p:blipFill>
        <p:spPr>
          <a:xfrm>
            <a:off x="7663180" y="365125"/>
            <a:ext cx="3048000" cy="1257628"/>
          </a:xfrm>
          <a:prstGeom prst="rect">
            <a:avLst/>
          </a:prstGeom>
        </p:spPr>
      </p:pic>
      <p:pic>
        <p:nvPicPr>
          <p:cNvPr id="8" name="Picture 7"/>
          <p:cNvPicPr>
            <a:picLocks noChangeAspect="1"/>
          </p:cNvPicPr>
          <p:nvPr/>
        </p:nvPicPr>
        <p:blipFill>
          <a:blip r:embed="rId5"/>
          <a:stretch>
            <a:fillRect/>
          </a:stretch>
        </p:blipFill>
        <p:spPr>
          <a:xfrm>
            <a:off x="8077199" y="4418540"/>
            <a:ext cx="3665855" cy="2439460"/>
          </a:xfrm>
          <a:prstGeom prst="rect">
            <a:avLst/>
          </a:prstGeom>
        </p:spPr>
      </p:pic>
    </p:spTree>
    <p:extLst>
      <p:ext uri="{BB962C8B-B14F-4D97-AF65-F5344CB8AC3E}">
        <p14:creationId xmlns:p14="http://schemas.microsoft.com/office/powerpoint/2010/main" val="273416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6868"/>
                                        </p:tgtEl>
                                        <p:attrNameLst>
                                          <p:attrName>style.visibility</p:attrName>
                                        </p:attrNameLst>
                                      </p:cBhvr>
                                      <p:to>
                                        <p:strVal val="visible"/>
                                      </p:to>
                                    </p:set>
                                    <p:animEffect transition="in" filter="fade">
                                      <p:cBhvr>
                                        <p:cTn id="35" dur="500"/>
                                        <p:tgtEl>
                                          <p:spTgt spid="36868"/>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additive="base">
                                        <p:cTn id="4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 calcmode="lin" valueType="num">
                                      <p:cBhvr additive="base">
                                        <p:cTn id="4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77875"/>
          </a:xfrm>
        </p:spPr>
        <p:txBody>
          <a:bodyPr/>
          <a:lstStyle/>
          <a:p>
            <a:r>
              <a:rPr lang="en-US" dirty="0"/>
              <a:t>Léo talks &amp; the pigeon flies away</a:t>
            </a:r>
          </a:p>
        </p:txBody>
      </p:sp>
      <p:sp>
        <p:nvSpPr>
          <p:cNvPr id="3" name="Content Placeholder 2"/>
          <p:cNvSpPr>
            <a:spLocks noGrp="1"/>
          </p:cNvSpPr>
          <p:nvPr>
            <p:ph idx="1"/>
          </p:nvPr>
        </p:nvSpPr>
        <p:spPr>
          <a:xfrm>
            <a:off x="594360" y="1380330"/>
            <a:ext cx="10515600" cy="4851083"/>
          </a:xfrm>
        </p:spPr>
        <p:txBody>
          <a:bodyPr/>
          <a:lstStyle/>
          <a:p>
            <a:r>
              <a:rPr lang="en-US" dirty="0"/>
              <a:t>She had seen the sugar wrappers on the </a:t>
            </a:r>
            <a:r>
              <a:rPr lang="en-US" dirty="0" err="1"/>
              <a:t>Chemin</a:t>
            </a:r>
            <a:r>
              <a:rPr lang="en-US" dirty="0"/>
              <a:t> &amp; hid them</a:t>
            </a:r>
          </a:p>
          <a:p>
            <a:r>
              <a:rPr lang="en-US" dirty="0"/>
              <a:t>Knew they hadn’t been there earlier</a:t>
            </a:r>
          </a:p>
          <a:p>
            <a:r>
              <a:rPr lang="en-US" dirty="0"/>
              <a:t>Wondered why </a:t>
            </a:r>
            <a:r>
              <a:rPr lang="en-US" dirty="0" err="1"/>
              <a:t>Emeri</a:t>
            </a:r>
            <a:r>
              <a:rPr lang="en-US" dirty="0"/>
              <a:t> would be on the </a:t>
            </a:r>
            <a:r>
              <a:rPr lang="en-US" dirty="0" err="1"/>
              <a:t>Chemin</a:t>
            </a:r>
            <a:r>
              <a:rPr lang="en-US" dirty="0"/>
              <a:t> &amp; if he were, why he wouldn’t have found the body of Herbier, like she did</a:t>
            </a:r>
          </a:p>
          <a:p>
            <a:r>
              <a:rPr lang="en-US" dirty="0"/>
              <a:t>She sort of suspected him of killing Herbier</a:t>
            </a:r>
          </a:p>
          <a:p>
            <a:r>
              <a:rPr lang="en-US" dirty="0"/>
              <a:t>Invited him to her house to discuss it; He attacked her</a:t>
            </a:r>
          </a:p>
          <a:p>
            <a:r>
              <a:rPr lang="en-US" dirty="0"/>
              <a:t>Why did she say </a:t>
            </a:r>
            <a:r>
              <a:rPr lang="en-US" dirty="0" err="1"/>
              <a:t>Eylau</a:t>
            </a:r>
            <a:r>
              <a:rPr lang="en-US" dirty="0"/>
              <a:t> instead of Louis?</a:t>
            </a:r>
          </a:p>
          <a:p>
            <a:pPr marL="0" indent="0">
              <a:buNone/>
            </a:pPr>
            <a:r>
              <a:rPr lang="en-US" dirty="0"/>
              <a:t>    It was his childhood nickname- at the time she had saved his life</a:t>
            </a:r>
          </a:p>
        </p:txBody>
      </p:sp>
      <p:pic>
        <p:nvPicPr>
          <p:cNvPr id="5" name="Picture 4"/>
          <p:cNvPicPr>
            <a:picLocks noChangeAspect="1"/>
          </p:cNvPicPr>
          <p:nvPr/>
        </p:nvPicPr>
        <p:blipFill rotWithShape="1">
          <a:blip r:embed="rId2"/>
          <a:srcRect l="12031" r="17212" b="27711"/>
          <a:stretch/>
        </p:blipFill>
        <p:spPr>
          <a:xfrm>
            <a:off x="594360" y="4420710"/>
            <a:ext cx="1691640" cy="1383983"/>
          </a:xfrm>
          <a:prstGeom prst="rect">
            <a:avLst/>
          </a:prstGeom>
        </p:spPr>
      </p:pic>
    </p:spTree>
    <p:extLst>
      <p:ext uri="{BB962C8B-B14F-4D97-AF65-F5344CB8AC3E}">
        <p14:creationId xmlns:p14="http://schemas.microsoft.com/office/powerpoint/2010/main" val="9809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0" presetClass="path" presetSubtype="0" accel="50000" decel="50000" fill="hold" nodeType="clickEffect">
                                  <p:stCondLst>
                                    <p:cond delay="0"/>
                                  </p:stCondLst>
                                  <p:childTnLst>
                                    <p:animMotion origin="layout" path="M -0.01992 -0.12361 C 0.00338 -0.02384 0.0431 0.11111 0.10156 0.0794 C 0.18672 0.03588 0.11536 -0.44815 0.21693 -0.50116 C 0.30859 -0.54792 0.32682 -0.10255 0.41484 -0.15 C 0.5069 -0.19699 0.40846 -0.47569 0.50716 -0.52593 C 0.59544 -0.57083 0.57969 -0.3412 0.65807 -0.38102 C 0.73346 -0.41944 0.66862 -0.55602 0.73724 -0.59097 C 0.77708 -0.61157 0.78646 -0.56991 0.79518 -0.53912 " pathEditMode="relative" rAng="20640000" ptsTypes="AAAAAAAA">
                                      <p:cBhvr>
                                        <p:cTn id="6" dur="2000" fill="hold"/>
                                        <p:tgtEl>
                                          <p:spTgt spid="5"/>
                                        </p:tgtEl>
                                        <p:attrNameLst>
                                          <p:attrName>ppt_x</p:attrName>
                                          <p:attrName>ppt_y</p:attrName>
                                        </p:attrNameLst>
                                      </p:cBhvr>
                                      <p:rCtr x="40807" y="-20417"/>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23875"/>
          </a:xfrm>
        </p:spPr>
        <p:txBody>
          <a:bodyPr>
            <a:normAutofit fontScale="90000"/>
          </a:bodyPr>
          <a:lstStyle/>
          <a:p>
            <a:r>
              <a:rPr lang="en-US" dirty="0"/>
              <a:t>Secrets &amp; Crimes in </a:t>
            </a:r>
            <a:r>
              <a:rPr lang="en-US" dirty="0" err="1"/>
              <a:t>Ordebec</a:t>
            </a:r>
            <a:endParaRPr lang="en-US" dirty="0"/>
          </a:p>
        </p:txBody>
      </p:sp>
      <p:sp>
        <p:nvSpPr>
          <p:cNvPr id="3" name="Content Placeholder 2"/>
          <p:cNvSpPr>
            <a:spLocks noGrp="1"/>
          </p:cNvSpPr>
          <p:nvPr>
            <p:ph idx="1"/>
          </p:nvPr>
        </p:nvSpPr>
        <p:spPr>
          <a:xfrm>
            <a:off x="838200" y="1092200"/>
            <a:ext cx="10515600" cy="5084763"/>
          </a:xfrm>
        </p:spPr>
        <p:txBody>
          <a:bodyPr>
            <a:normAutofit/>
          </a:bodyPr>
          <a:lstStyle/>
          <a:p>
            <a:r>
              <a:rPr lang="en-US" dirty="0"/>
              <a:t>Lina  &amp; </a:t>
            </a:r>
            <a:r>
              <a:rPr lang="en-US" dirty="0" err="1"/>
              <a:t>Valleray’s</a:t>
            </a:r>
            <a:r>
              <a:rPr lang="en-US" dirty="0"/>
              <a:t> illicit affair &amp; illegitimate children</a:t>
            </a:r>
          </a:p>
          <a:p>
            <a:r>
              <a:rPr lang="en-US" dirty="0"/>
              <a:t>M. </a:t>
            </a:r>
            <a:r>
              <a:rPr lang="en-US" dirty="0" err="1"/>
              <a:t>Vendermot’s</a:t>
            </a:r>
            <a:r>
              <a:rPr lang="en-US" dirty="0"/>
              <a:t> abuse of his children, including chopping off Hippolyte’s fingers &amp; breaking all the bones in Antonin’s body</a:t>
            </a:r>
          </a:p>
          <a:p>
            <a:r>
              <a:rPr lang="en-US" dirty="0" err="1"/>
              <a:t>Mme</a:t>
            </a:r>
            <a:r>
              <a:rPr lang="en-US" dirty="0"/>
              <a:t> </a:t>
            </a:r>
            <a:r>
              <a:rPr lang="en-US" dirty="0" err="1"/>
              <a:t>Vendermot’s</a:t>
            </a:r>
            <a:r>
              <a:rPr lang="en-US" dirty="0"/>
              <a:t> killing of her husband</a:t>
            </a:r>
          </a:p>
          <a:p>
            <a:r>
              <a:rPr lang="en-US" dirty="0" err="1"/>
              <a:t>Mortembot’s</a:t>
            </a:r>
            <a:r>
              <a:rPr lang="en-US" dirty="0"/>
              <a:t> probable murder of his mother</a:t>
            </a:r>
          </a:p>
          <a:p>
            <a:r>
              <a:rPr lang="en-US" dirty="0" err="1"/>
              <a:t>Glayeux’s</a:t>
            </a:r>
            <a:r>
              <a:rPr lang="en-US" dirty="0"/>
              <a:t> probable murder of his assistant</a:t>
            </a:r>
          </a:p>
          <a:p>
            <a:r>
              <a:rPr lang="en-US" dirty="0" err="1"/>
              <a:t>Emeri’s</a:t>
            </a:r>
            <a:r>
              <a:rPr lang="en-US" dirty="0"/>
              <a:t> murder of Mercier, </a:t>
            </a:r>
            <a:r>
              <a:rPr lang="en-US" dirty="0" err="1"/>
              <a:t>Glayeux</a:t>
            </a:r>
            <a:r>
              <a:rPr lang="en-US" dirty="0"/>
              <a:t>, </a:t>
            </a:r>
            <a:r>
              <a:rPr lang="en-US" dirty="0" err="1"/>
              <a:t>Mortembot</a:t>
            </a:r>
            <a:r>
              <a:rPr lang="en-US" dirty="0"/>
              <a:t> &amp; Denis</a:t>
            </a:r>
          </a:p>
          <a:p>
            <a:r>
              <a:rPr lang="en-US" dirty="0" err="1"/>
              <a:t>Emeri’s</a:t>
            </a:r>
            <a:r>
              <a:rPr lang="en-US" dirty="0"/>
              <a:t> attempted murder of Léo</a:t>
            </a:r>
          </a:p>
          <a:p>
            <a:r>
              <a:rPr lang="en-US" dirty="0" err="1"/>
              <a:t>Emeri’s</a:t>
            </a:r>
            <a:r>
              <a:rPr lang="en-US" dirty="0"/>
              <a:t> attempted murder of </a:t>
            </a:r>
            <a:r>
              <a:rPr lang="en-US" dirty="0" err="1"/>
              <a:t>Danglard</a:t>
            </a:r>
            <a:r>
              <a:rPr lang="en-US" dirty="0"/>
              <a:t> and Hippolyte</a:t>
            </a:r>
          </a:p>
        </p:txBody>
      </p:sp>
    </p:spTree>
    <p:extLst>
      <p:ext uri="{BB962C8B-B14F-4D97-AF65-F5344CB8AC3E}">
        <p14:creationId xmlns:p14="http://schemas.microsoft.com/office/powerpoint/2010/main" val="3412431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Things we didn’t know that made it darn difficult to solve this crime</a:t>
            </a:r>
          </a:p>
        </p:txBody>
      </p:sp>
      <p:sp>
        <p:nvSpPr>
          <p:cNvPr id="3" name="Content Placeholder 2"/>
          <p:cNvSpPr>
            <a:spLocks noGrp="1"/>
          </p:cNvSpPr>
          <p:nvPr>
            <p:ph idx="1"/>
          </p:nvPr>
        </p:nvSpPr>
        <p:spPr/>
        <p:txBody>
          <a:bodyPr/>
          <a:lstStyle/>
          <a:p>
            <a:r>
              <a:rPr lang="en-US" dirty="0"/>
              <a:t>That </a:t>
            </a:r>
            <a:r>
              <a:rPr lang="en-US" dirty="0" err="1"/>
              <a:t>Eméri</a:t>
            </a:r>
            <a:r>
              <a:rPr lang="en-US" dirty="0"/>
              <a:t> used to have the nickname </a:t>
            </a:r>
            <a:r>
              <a:rPr lang="en-US" dirty="0" err="1"/>
              <a:t>Eylau</a:t>
            </a:r>
            <a:endParaRPr lang="en-US" dirty="0"/>
          </a:p>
          <a:p>
            <a:r>
              <a:rPr lang="en-US" dirty="0"/>
              <a:t>That </a:t>
            </a:r>
            <a:r>
              <a:rPr lang="en-US" dirty="0" err="1"/>
              <a:t>Eylau</a:t>
            </a:r>
            <a:r>
              <a:rPr lang="en-US" dirty="0"/>
              <a:t> is pronounced “</a:t>
            </a:r>
            <a:r>
              <a:rPr lang="en-US" dirty="0" err="1"/>
              <a:t>ello</a:t>
            </a:r>
            <a:r>
              <a:rPr lang="en-US" dirty="0"/>
              <a:t>”</a:t>
            </a:r>
          </a:p>
          <a:p>
            <a:endParaRPr lang="en-US" dirty="0"/>
          </a:p>
          <a:p>
            <a:r>
              <a:rPr lang="en-US" dirty="0"/>
              <a:t>Hints: </a:t>
            </a:r>
            <a:r>
              <a:rPr lang="en-US" dirty="0" err="1"/>
              <a:t>Hellebaud</a:t>
            </a:r>
            <a:r>
              <a:rPr lang="en-US" dirty="0"/>
              <a:t> is pronounced elbow; talked about Battle of </a:t>
            </a:r>
            <a:r>
              <a:rPr lang="en-US" dirty="0" err="1"/>
              <a:t>Eylau</a:t>
            </a:r>
            <a:r>
              <a:rPr lang="en-US" dirty="0"/>
              <a:t> multiple times</a:t>
            </a:r>
          </a:p>
          <a:p>
            <a:endParaRPr lang="en-US" dirty="0"/>
          </a:p>
        </p:txBody>
      </p:sp>
    </p:spTree>
    <p:extLst>
      <p:ext uri="{BB962C8B-B14F-4D97-AF65-F5344CB8AC3E}">
        <p14:creationId xmlns:p14="http://schemas.microsoft.com/office/powerpoint/2010/main" val="2067466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01675"/>
          </a:xfrm>
        </p:spPr>
        <p:txBody>
          <a:bodyPr/>
          <a:lstStyle/>
          <a:p>
            <a:r>
              <a:rPr lang="en-US" dirty="0"/>
              <a:t>Recurring annoyances/ clues/ symbols</a:t>
            </a:r>
          </a:p>
        </p:txBody>
      </p:sp>
      <p:sp>
        <p:nvSpPr>
          <p:cNvPr id="3" name="Content Placeholder 2"/>
          <p:cNvSpPr>
            <a:spLocks noGrp="1"/>
          </p:cNvSpPr>
          <p:nvPr>
            <p:ph idx="1"/>
          </p:nvPr>
        </p:nvSpPr>
        <p:spPr>
          <a:xfrm>
            <a:off x="838200" y="1219200"/>
            <a:ext cx="10515600" cy="4957763"/>
          </a:xfrm>
        </p:spPr>
        <p:txBody>
          <a:bodyPr/>
          <a:lstStyle/>
          <a:p>
            <a:r>
              <a:rPr lang="en-US" dirty="0"/>
              <a:t>Pigeon (the actual pigeon &amp; </a:t>
            </a:r>
            <a:r>
              <a:rPr lang="en-US" dirty="0" err="1"/>
              <a:t>Momo</a:t>
            </a:r>
            <a:r>
              <a:rPr lang="en-US" dirty="0"/>
              <a:t>)</a:t>
            </a:r>
          </a:p>
          <a:p>
            <a:r>
              <a:rPr lang="en-US" dirty="0"/>
              <a:t>Rathole (the </a:t>
            </a:r>
            <a:r>
              <a:rPr lang="en-US" dirty="0" err="1"/>
              <a:t>Tuilot</a:t>
            </a:r>
            <a:r>
              <a:rPr lang="en-US" dirty="0"/>
              <a:t> home &amp; symbolically the position </a:t>
            </a:r>
            <a:r>
              <a:rPr lang="en-US" dirty="0" err="1"/>
              <a:t>Momo</a:t>
            </a:r>
            <a:r>
              <a:rPr lang="en-US" dirty="0"/>
              <a:t> is in) </a:t>
            </a:r>
          </a:p>
          <a:p>
            <a:r>
              <a:rPr lang="en-US" dirty="0"/>
              <a:t>Sugar- everywhere (2 dogs who like sugar, diabetic sugar, sugar in coffee, sugar in Calvados) </a:t>
            </a:r>
          </a:p>
          <a:p>
            <a:r>
              <a:rPr lang="en-US" dirty="0"/>
              <a:t>Clouds rising in the west- storm is coming</a:t>
            </a:r>
          </a:p>
          <a:p>
            <a:r>
              <a:rPr lang="en-US" dirty="0"/>
              <a:t>Motionless cows</a:t>
            </a:r>
          </a:p>
          <a:p>
            <a:r>
              <a:rPr lang="en-US" dirty="0"/>
              <a:t>Boar (herd of wild boar on the </a:t>
            </a:r>
            <a:r>
              <a:rPr lang="en-US" dirty="0" err="1"/>
              <a:t>Chemin</a:t>
            </a:r>
            <a:r>
              <a:rPr lang="en-US" dirty="0"/>
              <a:t>; Running Boar bar- wildness of imagination, passion…)</a:t>
            </a:r>
          </a:p>
          <a:p>
            <a:r>
              <a:rPr lang="en-US" dirty="0"/>
              <a:t>Blue (</a:t>
            </a:r>
            <a:r>
              <a:rPr lang="en-US" dirty="0" err="1"/>
              <a:t>Adamsberg</a:t>
            </a:r>
            <a:r>
              <a:rPr lang="en-US" dirty="0"/>
              <a:t> imagines </a:t>
            </a:r>
            <a:r>
              <a:rPr lang="en-US" dirty="0" err="1"/>
              <a:t>Mortembot</a:t>
            </a:r>
            <a:r>
              <a:rPr lang="en-US" dirty="0"/>
              <a:t> changing from a blue jacket to gray tracksuit- but it was brown); also calls Running Boar- Blue Boar</a:t>
            </a:r>
          </a:p>
          <a:p>
            <a:endParaRPr lang="en-US" dirty="0"/>
          </a:p>
          <a:p>
            <a:endParaRPr lang="en-US" dirty="0"/>
          </a:p>
        </p:txBody>
      </p:sp>
    </p:spTree>
    <p:extLst>
      <p:ext uri="{BB962C8B-B14F-4D97-AF65-F5344CB8AC3E}">
        <p14:creationId xmlns:p14="http://schemas.microsoft.com/office/powerpoint/2010/main" val="3067821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3575"/>
          </a:xfrm>
        </p:spPr>
        <p:txBody>
          <a:bodyPr>
            <a:normAutofit fontScale="90000"/>
          </a:bodyPr>
          <a:lstStyle/>
          <a:p>
            <a:r>
              <a:rPr lang="en-US" dirty="0"/>
              <a:t>Whimsy/ Irony</a:t>
            </a:r>
          </a:p>
        </p:txBody>
      </p:sp>
      <p:sp>
        <p:nvSpPr>
          <p:cNvPr id="3" name="Content Placeholder 2"/>
          <p:cNvSpPr>
            <a:spLocks noGrp="1"/>
          </p:cNvSpPr>
          <p:nvPr>
            <p:ph idx="1"/>
          </p:nvPr>
        </p:nvSpPr>
        <p:spPr>
          <a:xfrm>
            <a:off x="838200" y="1028700"/>
            <a:ext cx="10515600" cy="5148263"/>
          </a:xfrm>
        </p:spPr>
        <p:txBody>
          <a:bodyPr/>
          <a:lstStyle/>
          <a:p>
            <a:r>
              <a:rPr lang="en-US" dirty="0" err="1"/>
              <a:t>Adamsberg</a:t>
            </a:r>
            <a:r>
              <a:rPr lang="en-US" dirty="0"/>
              <a:t> meets with </a:t>
            </a:r>
            <a:r>
              <a:rPr lang="en-US" dirty="0" err="1"/>
              <a:t>Veyrenc</a:t>
            </a:r>
            <a:r>
              <a:rPr lang="en-US" dirty="0"/>
              <a:t> at the Dice Shaker café when </a:t>
            </a:r>
            <a:r>
              <a:rPr lang="en-US" dirty="0" err="1"/>
              <a:t>Veyrenc</a:t>
            </a:r>
            <a:r>
              <a:rPr lang="en-US" dirty="0"/>
              <a:t> is trying to decide whether to return to the force or not</a:t>
            </a:r>
          </a:p>
          <a:p>
            <a:r>
              <a:rPr lang="en-US" dirty="0"/>
              <a:t>Also outside the window of the Dice Shaker, </a:t>
            </a:r>
            <a:r>
              <a:rPr lang="en-US" dirty="0" err="1"/>
              <a:t>Mme</a:t>
            </a:r>
            <a:r>
              <a:rPr lang="en-US" dirty="0"/>
              <a:t> </a:t>
            </a:r>
            <a:r>
              <a:rPr lang="en-US" dirty="0" err="1"/>
              <a:t>Vendermot</a:t>
            </a:r>
            <a:r>
              <a:rPr lang="en-US" dirty="0"/>
              <a:t> stands deciding to enter the police station or not</a:t>
            </a:r>
          </a:p>
          <a:p>
            <a:r>
              <a:rPr lang="en-US" dirty="0"/>
              <a:t>The other eating establishment mentioned is the Brasserie des Philosophes (Marais), a nod to her background (father) </a:t>
            </a:r>
          </a:p>
          <a:p>
            <a:r>
              <a:rPr lang="en-US" dirty="0"/>
              <a:t>Pigeon- symbol of </a:t>
            </a:r>
            <a:r>
              <a:rPr lang="en-US" dirty="0" err="1"/>
              <a:t>Momo</a:t>
            </a:r>
            <a:endParaRPr lang="en-US" dirty="0"/>
          </a:p>
          <a:p>
            <a:r>
              <a:rPr lang="en-US" dirty="0" err="1"/>
              <a:t>Danglard</a:t>
            </a:r>
            <a:r>
              <a:rPr lang="en-US" dirty="0"/>
              <a:t> can’t stand the sight of blood</a:t>
            </a:r>
          </a:p>
        </p:txBody>
      </p:sp>
    </p:spTree>
    <p:extLst>
      <p:ext uri="{BB962C8B-B14F-4D97-AF65-F5344CB8AC3E}">
        <p14:creationId xmlns:p14="http://schemas.microsoft.com/office/powerpoint/2010/main" val="266941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73075"/>
          </a:xfrm>
        </p:spPr>
        <p:txBody>
          <a:bodyPr>
            <a:normAutofit fontScale="90000"/>
          </a:bodyPr>
          <a:lstStyle/>
          <a:p>
            <a:br>
              <a:rPr lang="en-US" b="1" dirty="0">
                <a:effectLst/>
              </a:rPr>
            </a:br>
            <a:r>
              <a:rPr lang="en-US" b="1" dirty="0">
                <a:effectLst/>
              </a:rPr>
              <a:t>Bibliography: other works</a:t>
            </a:r>
            <a:br>
              <a:rPr lang="en-US" b="1" dirty="0">
                <a:effectLst/>
              </a:rPr>
            </a:br>
            <a:endParaRPr lang="en-US" dirty="0"/>
          </a:p>
        </p:txBody>
      </p:sp>
      <p:sp>
        <p:nvSpPr>
          <p:cNvPr id="3" name="Content Placeholder 2"/>
          <p:cNvSpPr>
            <a:spLocks noGrp="1"/>
          </p:cNvSpPr>
          <p:nvPr>
            <p:ph idx="1"/>
          </p:nvPr>
        </p:nvSpPr>
        <p:spPr>
          <a:xfrm>
            <a:off x="838200" y="3349398"/>
            <a:ext cx="10515600" cy="2827565"/>
          </a:xfrm>
        </p:spPr>
        <p:txBody>
          <a:bodyPr>
            <a:normAutofit lnSpcReduction="10000"/>
          </a:bodyPr>
          <a:lstStyle/>
          <a:p>
            <a:r>
              <a:rPr lang="en-US" dirty="0">
                <a:effectLst/>
              </a:rPr>
              <a:t>Other novels </a:t>
            </a:r>
          </a:p>
          <a:p>
            <a:pPr lvl="1"/>
            <a:r>
              <a:rPr lang="en-US" dirty="0">
                <a:effectLst/>
              </a:rPr>
              <a:t>1986 – </a:t>
            </a:r>
            <a:r>
              <a:rPr lang="en-US" i="1" dirty="0">
                <a:effectLst/>
              </a:rPr>
              <a:t>Les </a:t>
            </a:r>
            <a:r>
              <a:rPr lang="en-US" i="1" dirty="0" err="1">
                <a:effectLst/>
              </a:rPr>
              <a:t>Jeux</a:t>
            </a:r>
            <a:r>
              <a:rPr lang="en-US" i="1" dirty="0">
                <a:effectLst/>
              </a:rPr>
              <a:t> de </a:t>
            </a:r>
            <a:r>
              <a:rPr lang="en-US" i="1" dirty="0" err="1">
                <a:effectLst/>
              </a:rPr>
              <a:t>l'amour</a:t>
            </a:r>
            <a:r>
              <a:rPr lang="en-US" i="1" dirty="0">
                <a:effectLst/>
              </a:rPr>
              <a:t> et de la mort</a:t>
            </a:r>
            <a:r>
              <a:rPr lang="en-US" dirty="0">
                <a:effectLst/>
              </a:rPr>
              <a:t> (Prix du festival de Cognac)</a:t>
            </a:r>
          </a:p>
          <a:p>
            <a:pPr lvl="1"/>
            <a:r>
              <a:rPr lang="en-US" dirty="0">
                <a:effectLst/>
              </a:rPr>
              <a:t>1994 – </a:t>
            </a:r>
            <a:r>
              <a:rPr lang="en-US" i="1" dirty="0" err="1">
                <a:effectLst/>
              </a:rPr>
              <a:t>Ceux</a:t>
            </a:r>
            <a:r>
              <a:rPr lang="en-US" i="1" dirty="0">
                <a:effectLst/>
              </a:rPr>
              <a:t> qui </a:t>
            </a:r>
            <a:r>
              <a:rPr lang="en-US" i="1" dirty="0" err="1">
                <a:effectLst/>
              </a:rPr>
              <a:t>vont</a:t>
            </a:r>
            <a:r>
              <a:rPr lang="en-US" i="1" dirty="0">
                <a:effectLst/>
              </a:rPr>
              <a:t> </a:t>
            </a:r>
            <a:r>
              <a:rPr lang="en-US" i="1" dirty="0" err="1">
                <a:effectLst/>
              </a:rPr>
              <a:t>mourir</a:t>
            </a:r>
            <a:r>
              <a:rPr lang="en-US" i="1" dirty="0">
                <a:effectLst/>
              </a:rPr>
              <a:t> </a:t>
            </a:r>
            <a:r>
              <a:rPr lang="en-US" i="1" dirty="0" err="1">
                <a:effectLst/>
              </a:rPr>
              <a:t>te</a:t>
            </a:r>
            <a:r>
              <a:rPr lang="en-US" i="1" dirty="0">
                <a:effectLst/>
              </a:rPr>
              <a:t> </a:t>
            </a:r>
            <a:r>
              <a:rPr lang="en-US" i="1" dirty="0" err="1">
                <a:effectLst/>
              </a:rPr>
              <a:t>saluent</a:t>
            </a:r>
            <a:endParaRPr lang="en-US" dirty="0">
              <a:effectLst/>
            </a:endParaRPr>
          </a:p>
          <a:p>
            <a:r>
              <a:rPr lang="en-US" dirty="0">
                <a:effectLst/>
              </a:rPr>
              <a:t>Essays and other works </a:t>
            </a:r>
          </a:p>
          <a:p>
            <a:pPr lvl="1"/>
            <a:r>
              <a:rPr lang="en-US" dirty="0">
                <a:effectLst/>
              </a:rPr>
              <a:t>2001 – </a:t>
            </a:r>
            <a:r>
              <a:rPr lang="en-US" i="1" dirty="0">
                <a:effectLst/>
              </a:rPr>
              <a:t>Petit </a:t>
            </a:r>
            <a:r>
              <a:rPr lang="en-US" i="1" dirty="0" err="1">
                <a:effectLst/>
              </a:rPr>
              <a:t>Traité</a:t>
            </a:r>
            <a:r>
              <a:rPr lang="en-US" i="1" dirty="0">
                <a:effectLst/>
              </a:rPr>
              <a:t> de </a:t>
            </a:r>
            <a:r>
              <a:rPr lang="en-US" i="1" dirty="0" err="1">
                <a:effectLst/>
              </a:rPr>
              <a:t>toutes</a:t>
            </a:r>
            <a:r>
              <a:rPr lang="en-US" i="1" dirty="0">
                <a:effectLst/>
              </a:rPr>
              <a:t> </a:t>
            </a:r>
            <a:r>
              <a:rPr lang="en-US" i="1" dirty="0" err="1">
                <a:effectLst/>
              </a:rPr>
              <a:t>vérités</a:t>
            </a:r>
            <a:r>
              <a:rPr lang="en-US" i="1" dirty="0">
                <a:effectLst/>
              </a:rPr>
              <a:t> sur </a:t>
            </a:r>
            <a:r>
              <a:rPr lang="en-US" i="1" dirty="0" err="1">
                <a:effectLst/>
              </a:rPr>
              <a:t>l'existence</a:t>
            </a:r>
            <a:endParaRPr lang="en-US" dirty="0">
              <a:effectLst/>
            </a:endParaRPr>
          </a:p>
          <a:p>
            <a:pPr lvl="1"/>
            <a:r>
              <a:rPr lang="en-US" dirty="0">
                <a:effectLst/>
              </a:rPr>
              <a:t>2003 – </a:t>
            </a:r>
            <a:r>
              <a:rPr lang="en-US" i="1" dirty="0">
                <a:effectLst/>
              </a:rPr>
              <a:t>Critique de </a:t>
            </a:r>
            <a:r>
              <a:rPr lang="en-US" i="1" dirty="0" err="1">
                <a:effectLst/>
              </a:rPr>
              <a:t>l'anxiété</a:t>
            </a:r>
            <a:r>
              <a:rPr lang="en-US" i="1" dirty="0">
                <a:effectLst/>
              </a:rPr>
              <a:t> pure</a:t>
            </a:r>
            <a:endParaRPr lang="en-US" dirty="0">
              <a:effectLst/>
            </a:endParaRPr>
          </a:p>
          <a:p>
            <a:pPr lvl="1"/>
            <a:r>
              <a:rPr lang="en-US" dirty="0">
                <a:effectLst/>
              </a:rPr>
              <a:t>2004 – </a:t>
            </a:r>
            <a:r>
              <a:rPr lang="en-US" i="1" dirty="0">
                <a:effectLst/>
              </a:rPr>
              <a:t>La </a:t>
            </a:r>
            <a:r>
              <a:rPr lang="en-US" i="1" dirty="0" err="1">
                <a:effectLst/>
              </a:rPr>
              <a:t>Vérité</a:t>
            </a:r>
            <a:r>
              <a:rPr lang="en-US" i="1" dirty="0">
                <a:effectLst/>
              </a:rPr>
              <a:t> sur Cesare </a:t>
            </a:r>
            <a:r>
              <a:rPr lang="en-US" i="1" dirty="0" err="1">
                <a:effectLst/>
              </a:rPr>
              <a:t>Battisti</a:t>
            </a:r>
            <a:endParaRPr lang="en-US" dirty="0">
              <a:effectLst/>
            </a:endParaRPr>
          </a:p>
          <a:p>
            <a:endParaRPr lang="en-US" dirty="0"/>
          </a:p>
        </p:txBody>
      </p:sp>
      <p:pic>
        <p:nvPicPr>
          <p:cNvPr id="18434" name="Picture 2" descr="Image result for fred vargas adamsberg books in or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50" y="177573"/>
            <a:ext cx="4762500" cy="317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425948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55955"/>
          </a:xfrm>
        </p:spPr>
        <p:txBody>
          <a:bodyPr>
            <a:normAutofit fontScale="90000"/>
          </a:bodyPr>
          <a:lstStyle/>
          <a:p>
            <a:r>
              <a:rPr lang="en-US" dirty="0"/>
              <a:t>Questions </a:t>
            </a:r>
          </a:p>
        </p:txBody>
      </p:sp>
      <p:sp>
        <p:nvSpPr>
          <p:cNvPr id="3" name="Content Placeholder 2"/>
          <p:cNvSpPr>
            <a:spLocks noGrp="1"/>
          </p:cNvSpPr>
          <p:nvPr>
            <p:ph idx="1"/>
          </p:nvPr>
        </p:nvSpPr>
        <p:spPr>
          <a:xfrm>
            <a:off x="548640" y="1170305"/>
            <a:ext cx="10515600" cy="4351338"/>
          </a:xfrm>
        </p:spPr>
        <p:txBody>
          <a:bodyPr>
            <a:normAutofit fontScale="77500" lnSpcReduction="20000"/>
          </a:bodyPr>
          <a:lstStyle/>
          <a:p>
            <a:r>
              <a:rPr lang="en-US" dirty="0"/>
              <a:t>Did you like the structure of the book?  Did you like the way the author interspersed the cases? How did this affect your reading of the story and your appreciation of the book? Do you think the author did a good job with it?</a:t>
            </a:r>
          </a:p>
          <a:p>
            <a:r>
              <a:rPr lang="en-US" dirty="0">
                <a:solidFill>
                  <a:srgbClr val="FF0000"/>
                </a:solidFill>
              </a:rPr>
              <a:t>Since </a:t>
            </a:r>
            <a:r>
              <a:rPr lang="en-US" dirty="0" err="1">
                <a:solidFill>
                  <a:srgbClr val="FF0000"/>
                </a:solidFill>
              </a:rPr>
              <a:t>Adamsberg</a:t>
            </a:r>
            <a:r>
              <a:rPr lang="en-US" dirty="0">
                <a:solidFill>
                  <a:srgbClr val="FF0000"/>
                </a:solidFill>
              </a:rPr>
              <a:t> used electrical jolts from one case to solve the other, the juxtaposition was necessary from a plot point of view. (changing of clothes; saying no to sugar)</a:t>
            </a:r>
          </a:p>
          <a:p>
            <a:r>
              <a:rPr lang="en-US" dirty="0"/>
              <a:t>How did you feel about the tone of the book? If you feel that the tone is lighter than the subject matter, how was this accomplished?</a:t>
            </a:r>
          </a:p>
          <a:p>
            <a:r>
              <a:rPr lang="en-US" dirty="0"/>
              <a:t>How effective is the author's use of plot twists and red herrings? Were you able to predict certain things before they happened, or did the author keep you guessing until the end of the story? Did you guess the culprit before the end of the novel?  Did you find that the novel held your interest throughout the story, or were there times when it failed to totally engross you?</a:t>
            </a:r>
          </a:p>
          <a:p>
            <a:r>
              <a:rPr lang="en-US" dirty="0"/>
              <a:t>Did you like the ending?  Did it make sense?  Did it make you want to read more by this author?</a:t>
            </a:r>
          </a:p>
          <a:p>
            <a:endParaRPr lang="en-US" dirty="0"/>
          </a:p>
          <a:p>
            <a:endParaRPr lang="en-US" dirty="0"/>
          </a:p>
          <a:p>
            <a:endParaRPr lang="en-US" dirty="0"/>
          </a:p>
        </p:txBody>
      </p:sp>
      <p:pic>
        <p:nvPicPr>
          <p:cNvPr id="38914" name="Picture 2" descr="Moving Animated Question Marks And Exclamation Point Gif Animation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0684668" y="214595"/>
            <a:ext cx="1338263" cy="2271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59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55955"/>
          </a:xfrm>
        </p:spPr>
        <p:txBody>
          <a:bodyPr>
            <a:normAutofit fontScale="90000"/>
          </a:bodyPr>
          <a:lstStyle/>
          <a:p>
            <a:r>
              <a:rPr lang="en-US" dirty="0"/>
              <a:t>Questions </a:t>
            </a:r>
          </a:p>
        </p:txBody>
      </p:sp>
      <p:sp>
        <p:nvSpPr>
          <p:cNvPr id="3" name="Content Placeholder 2"/>
          <p:cNvSpPr>
            <a:spLocks noGrp="1"/>
          </p:cNvSpPr>
          <p:nvPr>
            <p:ph idx="1"/>
          </p:nvPr>
        </p:nvSpPr>
        <p:spPr>
          <a:xfrm>
            <a:off x="548640" y="1170305"/>
            <a:ext cx="10515600" cy="4351338"/>
          </a:xfrm>
        </p:spPr>
        <p:txBody>
          <a:bodyPr>
            <a:normAutofit fontScale="55000" lnSpcReduction="20000"/>
          </a:bodyPr>
          <a:lstStyle/>
          <a:p>
            <a:pPr lvl="0"/>
            <a:r>
              <a:rPr lang="en-US" dirty="0"/>
              <a:t>Did the author do a good job with character development? Did you find them interesting? Did they contribute to your enjoyment of the story? Did you have a favorite character?</a:t>
            </a:r>
          </a:p>
          <a:p>
            <a:pPr lvl="0"/>
            <a:r>
              <a:rPr lang="en-US" dirty="0"/>
              <a:t>In what ways is </a:t>
            </a:r>
            <a:r>
              <a:rPr lang="en-US" dirty="0" err="1"/>
              <a:t>Adamsberg</a:t>
            </a:r>
            <a:r>
              <a:rPr lang="en-US" dirty="0"/>
              <a:t> an outsider or not? Does this help him or hurt him?</a:t>
            </a:r>
          </a:p>
          <a:p>
            <a:pPr lvl="0"/>
            <a:r>
              <a:rPr lang="en-US" dirty="0">
                <a:solidFill>
                  <a:srgbClr val="FF0000"/>
                </a:solidFill>
              </a:rPr>
              <a:t>It seems to solve crime in France, you have to have a connection. He gets invited by Léo to stay at her house because his friend is her “petit cousin.” The count gives info on the Cl-Br brothers &amp; paves the way for Dr. “</a:t>
            </a:r>
            <a:r>
              <a:rPr lang="en-US" dirty="0" err="1">
                <a:solidFill>
                  <a:srgbClr val="FF0000"/>
                </a:solidFill>
              </a:rPr>
              <a:t>Hellebaud</a:t>
            </a:r>
            <a:r>
              <a:rPr lang="en-US" dirty="0">
                <a:solidFill>
                  <a:srgbClr val="FF0000"/>
                </a:solidFill>
              </a:rPr>
              <a:t>, ” etc. </a:t>
            </a:r>
            <a:r>
              <a:rPr lang="en-US" dirty="0" err="1">
                <a:solidFill>
                  <a:srgbClr val="FF0000"/>
                </a:solidFill>
              </a:rPr>
              <a:t>Retancourt</a:t>
            </a:r>
            <a:r>
              <a:rPr lang="en-US" dirty="0">
                <a:solidFill>
                  <a:srgbClr val="FF0000"/>
                </a:solidFill>
              </a:rPr>
              <a:t> gets her insider job, because her brother knows daughter of Christophe.</a:t>
            </a:r>
          </a:p>
          <a:p>
            <a:pPr lvl="0"/>
            <a:r>
              <a:rPr lang="en-US" dirty="0"/>
              <a:t>What role do his accomplices play?</a:t>
            </a:r>
          </a:p>
          <a:p>
            <a:pPr lvl="0"/>
            <a:r>
              <a:rPr lang="en-US" dirty="0"/>
              <a:t>Did the setting play an important part or enhance the story?</a:t>
            </a:r>
          </a:p>
          <a:p>
            <a:pPr lvl="0"/>
            <a:r>
              <a:rPr lang="en-US" dirty="0"/>
              <a:t>A great detective needs 3 skills in his repertoire: keen observation, skilled deduction, vast bank of knowledge. How is </a:t>
            </a:r>
            <a:r>
              <a:rPr lang="en-US" dirty="0" err="1"/>
              <a:t>Adamsberg</a:t>
            </a:r>
            <a:r>
              <a:rPr lang="en-US" dirty="0"/>
              <a:t> equipped in these areas? </a:t>
            </a:r>
          </a:p>
          <a:p>
            <a:pPr lvl="0"/>
            <a:r>
              <a:rPr lang="en-US" dirty="0"/>
              <a:t>Punishment/ justice: Has the social order been restored? Is there punishment? Is the punishment by the law code? Is it in line with a moral code? Are we satisfied?</a:t>
            </a:r>
          </a:p>
          <a:p>
            <a:r>
              <a:rPr lang="en-US" dirty="0"/>
              <a:t>Theme? Universality? Any underlying societal issue?</a:t>
            </a:r>
          </a:p>
          <a:p>
            <a:r>
              <a:rPr lang="en-US" dirty="0">
                <a:solidFill>
                  <a:srgbClr val="FF0000"/>
                </a:solidFill>
              </a:rPr>
              <a:t>Child abuse; police corruption/ bias/ turning a blind eye</a:t>
            </a:r>
          </a:p>
          <a:p>
            <a:r>
              <a:rPr lang="en-US" dirty="0"/>
              <a:t>Any rules broken?</a:t>
            </a:r>
          </a:p>
          <a:p>
            <a:r>
              <a:rPr lang="en-US" dirty="0">
                <a:solidFill>
                  <a:srgbClr val="FF0000"/>
                </a:solidFill>
              </a:rPr>
              <a:t>The detective himself, or one of the official investigators, should never turn out to be the culprit./ There must be but one detective </a:t>
            </a:r>
          </a:p>
          <a:p>
            <a:pPr marL="0" lvl="0" indent="0">
              <a:buNone/>
            </a:pPr>
            <a:endParaRPr lang="en-US" dirty="0"/>
          </a:p>
          <a:p>
            <a:endParaRPr lang="en-US" dirty="0"/>
          </a:p>
          <a:p>
            <a:endParaRPr lang="en-US" dirty="0"/>
          </a:p>
          <a:p>
            <a:endParaRPr lang="en-US" dirty="0"/>
          </a:p>
        </p:txBody>
      </p:sp>
      <p:pic>
        <p:nvPicPr>
          <p:cNvPr id="38914" name="Picture 2" descr="Moving Animated Question Marks And Exclamation Point Gif Animation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0684668" y="214595"/>
            <a:ext cx="1338263" cy="2271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185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Adios, Au Revoir</a:t>
            </a:r>
            <a:r>
              <a:rPr lang="en-US" dirty="0"/>
              <a:t>, </a:t>
            </a:r>
            <a:r>
              <a:rPr lang="sv-SE" dirty="0">
                <a:solidFill>
                  <a:srgbClr val="212121"/>
                </a:solidFill>
                <a:latin typeface="inherit"/>
              </a:rPr>
              <a:t>A</a:t>
            </a:r>
            <a:r>
              <a:rPr lang="sv-SE" altLang="en-US" dirty="0">
                <a:solidFill>
                  <a:srgbClr val="212121"/>
                </a:solidFill>
                <a:latin typeface="inherit"/>
              </a:rPr>
              <a:t>djö, </a:t>
            </a:r>
            <a:r>
              <a:rPr lang="en-US" b="1" dirty="0"/>
              <a:t>Ciao </a:t>
            </a:r>
          </a:p>
        </p:txBody>
      </p:sp>
      <p:sp>
        <p:nvSpPr>
          <p:cNvPr id="3" name="Content Placeholder 2"/>
          <p:cNvSpPr>
            <a:spLocks noGrp="1"/>
          </p:cNvSpPr>
          <p:nvPr>
            <p:ph idx="1"/>
          </p:nvPr>
        </p:nvSpPr>
        <p:spPr/>
        <p:txBody>
          <a:bodyPr/>
          <a:lstStyle/>
          <a:p>
            <a:pPr marL="0" indent="0">
              <a:buNone/>
            </a:pPr>
            <a:r>
              <a:rPr lang="en-US" sz="6600" dirty="0"/>
              <a:t>See you in September!</a:t>
            </a:r>
          </a:p>
          <a:p>
            <a:pPr marL="0" indent="0">
              <a:buNone/>
            </a:pPr>
            <a:r>
              <a:rPr lang="en-US" dirty="0">
                <a:hlinkClick r:id="rId2"/>
              </a:rPr>
              <a:t>https://www.youtube.com/watch?v=cy0kNX5xrnE</a:t>
            </a:r>
            <a:endParaRPr lang="en-US" dirty="0"/>
          </a:p>
          <a:p>
            <a:pPr marL="0" indent="0">
              <a:buNone/>
            </a:pPr>
            <a:endParaRPr lang="en-US" dirty="0"/>
          </a:p>
        </p:txBody>
      </p:sp>
      <p:sp>
        <p:nvSpPr>
          <p:cNvPr id="5" name="Rectangle 2"/>
          <p:cNvSpPr>
            <a:spLocks noChangeArrowheads="1"/>
          </p:cNvSpPr>
          <p:nvPr/>
        </p:nvSpPr>
        <p:spPr bwMode="auto">
          <a:xfrm>
            <a:off x="2070100" y="3192519"/>
            <a:ext cx="35266" cy="11736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6665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sv-SE" altLang="en-US" sz="1200" b="0" i="0" u="none" strike="noStrike" cap="none" normalizeH="0" baseline="0" dirty="0">
                <a:ln>
                  <a:noFill/>
                </a:ln>
                <a:solidFill>
                  <a:schemeClr val="tx1"/>
                </a:solidFill>
                <a:effectLst/>
              </a:rPr>
              <a:t> </a:t>
            </a:r>
            <a:endParaRPr kumimoji="0" lang="sv-SE" altLang="en-US" sz="1800" b="0" i="0" u="none" strike="noStrike" cap="none" normalizeH="0" baseline="0" dirty="0">
              <a:ln>
                <a:noFill/>
              </a:ln>
              <a:solidFill>
                <a:schemeClr val="tx1"/>
              </a:solidFill>
              <a:effectLst/>
              <a:latin typeface="Arial" panose="020B0604020202020204" pitchFamily="34" charset="0"/>
            </a:endParaRPr>
          </a:p>
        </p:txBody>
      </p:sp>
      <p:pic>
        <p:nvPicPr>
          <p:cNvPr id="7" name="Picture 6"/>
          <p:cNvPicPr>
            <a:picLocks noChangeAspect="1"/>
          </p:cNvPicPr>
          <p:nvPr/>
        </p:nvPicPr>
        <p:blipFill>
          <a:blip r:embed="rId3"/>
          <a:stretch>
            <a:fillRect/>
          </a:stretch>
        </p:blipFill>
        <p:spPr>
          <a:xfrm>
            <a:off x="9258300" y="234156"/>
            <a:ext cx="2559844" cy="2559844"/>
          </a:xfrm>
          <a:prstGeom prst="rect">
            <a:avLst/>
          </a:prstGeom>
        </p:spPr>
      </p:pic>
      <p:pic>
        <p:nvPicPr>
          <p:cNvPr id="39942" name="Picture 6" descr="http://ladyclever.com/wp-content/uploads/2015/06/bye-bye-gif.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5963" y="3491705"/>
            <a:ext cx="4333875"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421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TV Series</a:t>
            </a:r>
          </a:p>
        </p:txBody>
      </p:sp>
      <p:sp>
        <p:nvSpPr>
          <p:cNvPr id="3" name="Content Placeholder 2"/>
          <p:cNvSpPr>
            <a:spLocks noGrp="1"/>
          </p:cNvSpPr>
          <p:nvPr>
            <p:ph idx="1"/>
          </p:nvPr>
        </p:nvSpPr>
        <p:spPr/>
        <p:txBody>
          <a:bodyPr/>
          <a:lstStyle/>
          <a:p>
            <a:r>
              <a:rPr lang="en-US" b="1" dirty="0">
                <a:hlinkClick r:id="rId2" tooltip="Sous les vents de Neptune"/>
              </a:rPr>
              <a:t>Sous les vents de Neptune</a:t>
            </a:r>
            <a:r>
              <a:rPr lang="en-US" b="1" dirty="0"/>
              <a:t>  </a:t>
            </a:r>
            <a:r>
              <a:rPr lang="en-US" dirty="0"/>
              <a:t>15 Feb. 2008 </a:t>
            </a:r>
          </a:p>
          <a:p>
            <a:pPr marL="0" indent="0">
              <a:buNone/>
            </a:pPr>
            <a:r>
              <a:rPr lang="en-US" dirty="0"/>
              <a:t>   (Wash this Blood Clean from My Hand)</a:t>
            </a:r>
          </a:p>
          <a:p>
            <a:r>
              <a:rPr lang="en-US" b="1" dirty="0">
                <a:hlinkClick r:id="rId3" tooltip="The Chalk Circle Man"/>
              </a:rPr>
              <a:t>The Chalk Circle Man</a:t>
            </a:r>
            <a:r>
              <a:rPr lang="en-US" dirty="0"/>
              <a:t>  4 Mar. 2009 </a:t>
            </a:r>
          </a:p>
          <a:p>
            <a:r>
              <a:rPr lang="en-US" b="1" dirty="0" err="1">
                <a:hlinkClick r:id="rId4" tooltip="L'homme à l'envers"/>
              </a:rPr>
              <a:t>L'homme</a:t>
            </a:r>
            <a:r>
              <a:rPr lang="en-US" b="1" dirty="0">
                <a:hlinkClick r:id="rId4" tooltip="L'homme à l'envers"/>
              </a:rPr>
              <a:t> à </a:t>
            </a:r>
            <a:r>
              <a:rPr lang="en-US" b="1" dirty="0" err="1">
                <a:hlinkClick r:id="rId4" tooltip="L'homme à l'envers"/>
              </a:rPr>
              <a:t>l'envers</a:t>
            </a:r>
            <a:r>
              <a:rPr lang="en-US" dirty="0"/>
              <a:t> 18 Mar. 2009 </a:t>
            </a:r>
          </a:p>
          <a:p>
            <a:pPr marL="0" indent="0">
              <a:buNone/>
            </a:pPr>
            <a:r>
              <a:rPr lang="en-US" dirty="0"/>
              <a:t>   (Seeking Whom He May Devour)</a:t>
            </a:r>
          </a:p>
          <a:p>
            <a:r>
              <a:rPr lang="en-US" b="1" dirty="0">
                <a:hlinkClick r:id="rId5" tooltip="Un lieu incertain"/>
              </a:rPr>
              <a:t>Un lieu </a:t>
            </a:r>
            <a:r>
              <a:rPr lang="en-US" b="1" dirty="0" err="1">
                <a:hlinkClick r:id="rId5" tooltip="Un lieu incertain"/>
              </a:rPr>
              <a:t>incertain</a:t>
            </a:r>
            <a:r>
              <a:rPr lang="en-US" dirty="0"/>
              <a:t>  12 Nov. 2010 </a:t>
            </a:r>
          </a:p>
          <a:p>
            <a:pPr marL="0" indent="0">
              <a:buNone/>
            </a:pPr>
            <a:r>
              <a:rPr lang="en-US" dirty="0"/>
              <a:t>   (An Uncertain Place)</a:t>
            </a:r>
          </a:p>
          <a:p>
            <a:endParaRPr lang="en-US" dirty="0"/>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98683" y="519906"/>
            <a:ext cx="3588384" cy="5283994"/>
          </a:xfrm>
          <a:prstGeom prst="rect">
            <a:avLst/>
          </a:prstGeom>
        </p:spPr>
      </p:pic>
    </p:spTree>
    <p:extLst>
      <p:ext uri="{BB962C8B-B14F-4D97-AF65-F5344CB8AC3E}">
        <p14:creationId xmlns:p14="http://schemas.microsoft.com/office/powerpoint/2010/main" val="914585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795000" cy="1325563"/>
          </a:xfrm>
        </p:spPr>
        <p:txBody>
          <a:bodyPr>
            <a:normAutofit/>
          </a:bodyPr>
          <a:lstStyle/>
          <a:p>
            <a:r>
              <a:rPr lang="en-US" dirty="0"/>
              <a:t>Interview with Fred Vargas by Nicholas </a:t>
            </a:r>
            <a:r>
              <a:rPr lang="en-US" dirty="0" err="1"/>
              <a:t>Wroe</a:t>
            </a:r>
            <a:r>
              <a:rPr lang="en-US" dirty="0"/>
              <a:t> </a:t>
            </a:r>
            <a:br>
              <a:rPr lang="en-US" dirty="0"/>
            </a:br>
            <a:r>
              <a:rPr lang="en-US" sz="3200" dirty="0"/>
              <a:t>“Grave Concerns,” </a:t>
            </a:r>
            <a:r>
              <a:rPr lang="en-US" sz="3200" i="1" dirty="0"/>
              <a:t>The Guardian, February 15, 2008</a:t>
            </a:r>
            <a:endParaRPr lang="en-US" i="1"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rotWithShape="1">
          <a:blip r:embed="rId2"/>
          <a:srcRect l="2148" t="20714" r="35334" b="20370"/>
          <a:stretch/>
        </p:blipFill>
        <p:spPr>
          <a:xfrm>
            <a:off x="1015999" y="1690688"/>
            <a:ext cx="6343309" cy="4926012"/>
          </a:xfrm>
          <a:prstGeom prst="rect">
            <a:avLst/>
          </a:prstGeom>
        </p:spPr>
      </p:pic>
      <p:pic>
        <p:nvPicPr>
          <p:cNvPr id="14338" name="Picture 2" descr="Fred Vargas: entertainingly decepti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9308" y="1825625"/>
            <a:ext cx="4459644" cy="2783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0439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Paris chez Vargas</a:t>
            </a:r>
          </a:p>
        </p:txBody>
      </p:sp>
      <p:sp>
        <p:nvSpPr>
          <p:cNvPr id="3" name="Content Placeholder 2"/>
          <p:cNvSpPr>
            <a:spLocks noGrp="1"/>
          </p:cNvSpPr>
          <p:nvPr>
            <p:ph idx="1"/>
          </p:nvPr>
        </p:nvSpPr>
        <p:spPr>
          <a:xfrm>
            <a:off x="838200" y="2057399"/>
            <a:ext cx="10515600" cy="4119563"/>
          </a:xfrm>
        </p:spPr>
        <p:txBody>
          <a:bodyPr/>
          <a:lstStyle/>
          <a:p>
            <a:pPr fontAlgn="base"/>
            <a:r>
              <a:rPr lang="en-US" sz="1600" b="1" dirty="0"/>
              <a:t>Fred Vargas, Sans Feu </a:t>
            </a:r>
            <a:r>
              <a:rPr lang="en-US" sz="1600" b="1" dirty="0" err="1"/>
              <a:t>ni</a:t>
            </a:r>
            <a:r>
              <a:rPr lang="en-US" sz="1600" b="1" dirty="0"/>
              <a:t> Lieu (1997), </a:t>
            </a:r>
            <a:r>
              <a:rPr lang="en-US" sz="1600" cap="all" dirty="0"/>
              <a:t>JANUARY 19, 2008 / SMITHEREENS</a:t>
            </a:r>
          </a:p>
          <a:p>
            <a:pPr marL="0" indent="0">
              <a:buNone/>
            </a:pPr>
            <a:r>
              <a:rPr lang="en-US" dirty="0"/>
              <a:t>“If you start a Vargas novel, you have to relinquish all notion of harsh, black-and-white realism. Murderers, victims and investigators live in a Paris that doesn’t really exist, even though all the streets are correctly described. A Paris that would be gentler, funnier and quainter than the real one. There is suspense and action and resolution like in a classic thriller, but you also take time to enjoy the sun gleaming on the Seine river, and most pages are filled with humor, even in the darkest moments. ”</a:t>
            </a:r>
          </a:p>
        </p:txBody>
      </p:sp>
      <p:pic>
        <p:nvPicPr>
          <p:cNvPr id="21506" name="Picture 2" descr="Image result for fred vargas four riv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8485" y="164193"/>
            <a:ext cx="4155622" cy="2026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98082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928100" cy="422275"/>
          </a:xfrm>
        </p:spPr>
        <p:txBody>
          <a:bodyPr>
            <a:normAutofit fontScale="90000"/>
          </a:bodyPr>
          <a:lstStyle/>
          <a:p>
            <a:r>
              <a:rPr lang="en-US" dirty="0"/>
              <a:t>Paris- les arrondissements</a:t>
            </a:r>
          </a:p>
        </p:txBody>
      </p:sp>
      <p:pic>
        <p:nvPicPr>
          <p:cNvPr id="4098" name="Picture 2" descr="Les arrondissements - Pari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8065" y="866192"/>
            <a:ext cx="7959891" cy="571122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1.bp.blogspot.com/-Mm71eRh9alM/UvJwxxufnCI/AAAAAAAAAXw/pq51MGyctuE/s1600/Plan+de+Paris+escargo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1386" y="1572803"/>
            <a:ext cx="3409950" cy="243654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636000" y="4546600"/>
            <a:ext cx="2057400" cy="646331"/>
          </a:xfrm>
          <a:prstGeom prst="rect">
            <a:avLst/>
          </a:prstGeom>
          <a:noFill/>
        </p:spPr>
        <p:txBody>
          <a:bodyPr wrap="square" rtlCol="0">
            <a:spAutoFit/>
          </a:bodyPr>
          <a:lstStyle/>
          <a:p>
            <a:r>
              <a:rPr lang="en-US" dirty="0"/>
              <a:t>Paris Postal code:</a:t>
            </a:r>
          </a:p>
          <a:p>
            <a:r>
              <a:rPr lang="en-US" dirty="0"/>
              <a:t>750……</a:t>
            </a:r>
          </a:p>
        </p:txBody>
      </p:sp>
    </p:spTree>
    <p:extLst>
      <p:ext uri="{BB962C8B-B14F-4D97-AF65-F5344CB8AC3E}">
        <p14:creationId xmlns:p14="http://schemas.microsoft.com/office/powerpoint/2010/main" val="2633407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age result for ghost riders of ordebe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550" y="365124"/>
            <a:ext cx="4053039" cy="620509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l'armee furieu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5993" y="365123"/>
            <a:ext cx="3971261" cy="620509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661709" y="1001375"/>
            <a:ext cx="7325788" cy="1754326"/>
          </a:xfrm>
          <a:prstGeom prst="rect">
            <a:avLst/>
          </a:prstGeom>
          <a:solidFill>
            <a:srgbClr val="FF0000"/>
          </a:solidFill>
        </p:spPr>
        <p:txBody>
          <a:bodyPr wrap="non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rPr>
              <a:t>And now-</a:t>
            </a:r>
          </a:p>
          <a:p>
            <a:pPr algn="ctr"/>
            <a:r>
              <a:rPr lang="en-US" sz="5400" b="1" dirty="0">
                <a:ln w="22225">
                  <a:solidFill>
                    <a:schemeClr val="accent2"/>
                  </a:solidFill>
                  <a:prstDash val="solid"/>
                </a:ln>
                <a:solidFill>
                  <a:schemeClr val="accent2">
                    <a:lumMod val="40000"/>
                    <a:lumOff val="60000"/>
                  </a:schemeClr>
                </a:solidFill>
              </a:rPr>
              <a:t>Lets’ talk about the book</a:t>
            </a:r>
          </a:p>
        </p:txBody>
      </p:sp>
    </p:spTree>
    <p:extLst>
      <p:ext uri="{BB962C8B-B14F-4D97-AF65-F5344CB8AC3E}">
        <p14:creationId xmlns:p14="http://schemas.microsoft.com/office/powerpoint/2010/main" val="209758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19262"/>
            <a:ext cx="10515600" cy="727075"/>
          </a:xfrm>
        </p:spPr>
        <p:txBody>
          <a:bodyPr/>
          <a:lstStyle/>
          <a:p>
            <a:r>
              <a:rPr lang="en-US" dirty="0"/>
              <a:t>Characters: the Police in Paris</a:t>
            </a:r>
          </a:p>
        </p:txBody>
      </p:sp>
      <p:sp>
        <p:nvSpPr>
          <p:cNvPr id="3" name="Content Placeholder 2"/>
          <p:cNvSpPr>
            <a:spLocks noGrp="1"/>
          </p:cNvSpPr>
          <p:nvPr>
            <p:ph idx="1"/>
          </p:nvPr>
        </p:nvSpPr>
        <p:spPr>
          <a:xfrm>
            <a:off x="406400" y="994554"/>
            <a:ext cx="7912357" cy="4933759"/>
          </a:xfrm>
        </p:spPr>
        <p:txBody>
          <a:bodyPr>
            <a:normAutofit fontScale="85000" lnSpcReduction="10000"/>
          </a:bodyPr>
          <a:lstStyle/>
          <a:p>
            <a:r>
              <a:rPr lang="en-US" dirty="0"/>
              <a:t>Jean-Baptiste </a:t>
            </a:r>
            <a:r>
              <a:rPr lang="en-US" dirty="0" err="1"/>
              <a:t>Adamsberg</a:t>
            </a:r>
            <a:endParaRPr lang="en-US" dirty="0"/>
          </a:p>
          <a:p>
            <a:pPr lvl="1"/>
            <a:r>
              <a:rPr lang="en-US" dirty="0" err="1"/>
              <a:t>Commissaire</a:t>
            </a:r>
            <a:r>
              <a:rPr lang="en-US" dirty="0"/>
              <a:t>- Serious Crimes Squad (5</a:t>
            </a:r>
            <a:r>
              <a:rPr lang="en-US" baseline="30000" dirty="0"/>
              <a:t>th</a:t>
            </a:r>
            <a:r>
              <a:rPr lang="en-US" dirty="0"/>
              <a:t> arrondissement)</a:t>
            </a:r>
          </a:p>
          <a:p>
            <a:pPr lvl="1"/>
            <a:r>
              <a:rPr lang="en-US" dirty="0"/>
              <a:t>Small, modest appearance, wears 2 watches</a:t>
            </a:r>
          </a:p>
          <a:p>
            <a:pPr lvl="1"/>
            <a:r>
              <a:rPr lang="en-US" dirty="0"/>
              <a:t>Detached tranquility</a:t>
            </a:r>
          </a:p>
          <a:p>
            <a:pPr lvl="1"/>
            <a:r>
              <a:rPr lang="en-US" dirty="0"/>
              <a:t>From </a:t>
            </a:r>
            <a:r>
              <a:rPr lang="en-US" dirty="0" err="1"/>
              <a:t>Béarn</a:t>
            </a:r>
            <a:r>
              <a:rPr lang="en-US" dirty="0"/>
              <a:t> in the </a:t>
            </a:r>
            <a:r>
              <a:rPr lang="en-US" dirty="0" err="1"/>
              <a:t>Pyrenées</a:t>
            </a:r>
            <a:endParaRPr lang="en-US" dirty="0"/>
          </a:p>
          <a:p>
            <a:pPr lvl="1"/>
            <a:r>
              <a:rPr lang="en-US" dirty="0"/>
              <a:t>Feels electrical charges in the back of his neck</a:t>
            </a:r>
          </a:p>
          <a:p>
            <a:pPr lvl="1"/>
            <a:r>
              <a:rPr lang="en-US" dirty="0"/>
              <a:t>Detecting style very stream of consciousness: “floats with the flow of inquiries”</a:t>
            </a:r>
          </a:p>
          <a:p>
            <a:pPr lvl="1"/>
            <a:r>
              <a:rPr lang="en-US" dirty="0"/>
              <a:t>About time: “it was in the almost imperceptible interstices of an inquiry that the choicest pearls were sometimes to be found.”</a:t>
            </a:r>
          </a:p>
          <a:p>
            <a:pPr lvl="1"/>
            <a:r>
              <a:rPr lang="en-US" dirty="0"/>
              <a:t>Had/has a fiancée Camille, estranged</a:t>
            </a:r>
          </a:p>
          <a:p>
            <a:pPr lvl="1"/>
            <a:r>
              <a:rPr lang="en-US" dirty="0"/>
              <a:t>Lives with his recently discovered fully grown son, </a:t>
            </a:r>
            <a:r>
              <a:rPr lang="en-US" dirty="0" err="1"/>
              <a:t>Zerk</a:t>
            </a:r>
            <a:endParaRPr lang="en-US" dirty="0"/>
          </a:p>
          <a:p>
            <a:pPr lvl="1"/>
            <a:r>
              <a:rPr lang="en-US" dirty="0"/>
              <a:t>According to </a:t>
            </a:r>
            <a:r>
              <a:rPr lang="en-US" dirty="0" err="1"/>
              <a:t>Emeri</a:t>
            </a:r>
            <a:r>
              <a:rPr lang="en-US" dirty="0"/>
              <a:t>, he is: “Wind, clouds, an illiterate mass of ectoplasm, incapable of the slightest reasoning.”</a:t>
            </a:r>
          </a:p>
          <a:p>
            <a:pPr lvl="1"/>
            <a:r>
              <a:rPr lang="en-US" dirty="0"/>
              <a:t>Frequently misremembers names: The Blue Boar, The Curious Army</a:t>
            </a:r>
          </a:p>
          <a:p>
            <a:pPr lvl="1"/>
            <a:r>
              <a:rPr lang="en-US" dirty="0"/>
              <a:t>Drawn to Lina </a:t>
            </a:r>
            <a:r>
              <a:rPr lang="en-US" dirty="0" err="1"/>
              <a:t>Vendermot’s</a:t>
            </a:r>
            <a:r>
              <a:rPr lang="en-US" dirty="0"/>
              <a:t> “glorious bosom”</a:t>
            </a:r>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8757" y="365125"/>
            <a:ext cx="3394962" cy="5028986"/>
          </a:xfrm>
          <a:prstGeom prst="rect">
            <a:avLst/>
          </a:prstGeom>
        </p:spPr>
      </p:pic>
      <p:sp>
        <p:nvSpPr>
          <p:cNvPr id="5" name="Rectangle 4"/>
          <p:cNvSpPr/>
          <p:nvPr/>
        </p:nvSpPr>
        <p:spPr>
          <a:xfrm>
            <a:off x="7958838" y="5928314"/>
            <a:ext cx="4114800" cy="646331"/>
          </a:xfrm>
          <a:prstGeom prst="rect">
            <a:avLst/>
          </a:prstGeom>
        </p:spPr>
        <p:txBody>
          <a:bodyPr wrap="square">
            <a:spAutoFit/>
          </a:bodyPr>
          <a:lstStyle/>
          <a:p>
            <a:r>
              <a:rPr lang="fr-FR" dirty="0">
                <a:solidFill>
                  <a:srgbClr val="005EA8"/>
                </a:solidFill>
                <a:latin typeface="inherit"/>
              </a:rPr>
              <a:t>Jean-Hugues </a:t>
            </a:r>
            <a:r>
              <a:rPr lang="fr-FR" dirty="0" err="1">
                <a:solidFill>
                  <a:srgbClr val="005EA8"/>
                </a:solidFill>
                <a:latin typeface="inherit"/>
              </a:rPr>
              <a:t>Anglade</a:t>
            </a:r>
            <a:r>
              <a:rPr lang="fr-FR" dirty="0">
                <a:solidFill>
                  <a:srgbClr val="005EA8"/>
                </a:solidFill>
                <a:latin typeface="inherit"/>
              </a:rPr>
              <a:t> </a:t>
            </a:r>
            <a:br>
              <a:rPr lang="fr-FR" dirty="0"/>
            </a:br>
            <a:r>
              <a:rPr lang="fr-FR" dirty="0">
                <a:solidFill>
                  <a:srgbClr val="888888"/>
                </a:solidFill>
                <a:latin typeface="Arial" panose="020B0604020202020204" pitchFamily="34" charset="0"/>
              </a:rPr>
              <a:t>Rôle : Jean-Baptiste </a:t>
            </a:r>
            <a:r>
              <a:rPr lang="fr-FR" dirty="0" err="1">
                <a:solidFill>
                  <a:srgbClr val="888888"/>
                </a:solidFill>
                <a:latin typeface="Arial" panose="020B0604020202020204" pitchFamily="34" charset="0"/>
              </a:rPr>
              <a:t>Adamsberg</a:t>
            </a:r>
            <a:endParaRPr lang="en-US" dirty="0"/>
          </a:p>
        </p:txBody>
      </p:sp>
    </p:spTree>
    <p:extLst>
      <p:ext uri="{BB962C8B-B14F-4D97-AF65-F5344CB8AC3E}">
        <p14:creationId xmlns:p14="http://schemas.microsoft.com/office/powerpoint/2010/main" val="2356753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 calcmode="lin" valueType="num">
                                      <p:cBhvr additive="base">
                                        <p:cTn id="3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 calcmode="lin" valueType="num">
                                      <p:cBhvr additive="base">
                                        <p:cTn id="3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 calcmode="lin" valueType="num">
                                      <p:cBhvr additive="base">
                                        <p:cTn id="4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 calcmode="lin" valueType="num">
                                      <p:cBhvr additive="base">
                                        <p:cTn id="4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 calcmode="lin" valueType="num">
                                      <p:cBhvr additive="base">
                                        <p:cTn id="5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Béarn</a:t>
            </a:r>
            <a:endParaRPr lang="en-US" dirty="0"/>
          </a:p>
        </p:txBody>
      </p:sp>
      <p:sp>
        <p:nvSpPr>
          <p:cNvPr id="3" name="Content Placeholder 2"/>
          <p:cNvSpPr>
            <a:spLocks noGrp="1"/>
          </p:cNvSpPr>
          <p:nvPr>
            <p:ph idx="1"/>
          </p:nvPr>
        </p:nvSpPr>
        <p:spPr>
          <a:xfrm>
            <a:off x="647700" y="1435100"/>
            <a:ext cx="6608232" cy="4587597"/>
          </a:xfrm>
        </p:spPr>
        <p:txBody>
          <a:bodyPr>
            <a:normAutofit fontScale="92500" lnSpcReduction="20000"/>
          </a:bodyPr>
          <a:lstStyle/>
          <a:p>
            <a:r>
              <a:rPr lang="en-US" dirty="0"/>
              <a:t>The geography of the </a:t>
            </a:r>
            <a:r>
              <a:rPr lang="en-US" dirty="0" err="1"/>
              <a:t>Béarn</a:t>
            </a:r>
            <a:r>
              <a:rPr lang="en-US" dirty="0"/>
              <a:t> is dominated by the valleys of the two large mountain river sources (called '</a:t>
            </a:r>
            <a:r>
              <a:rPr lang="en-US" dirty="0" err="1"/>
              <a:t>Gaves</a:t>
            </a:r>
            <a:r>
              <a:rPr lang="en-US" dirty="0"/>
              <a:t>' locally): the Gave </a:t>
            </a:r>
            <a:r>
              <a:rPr lang="en-US" dirty="0" err="1"/>
              <a:t>d'Oloron</a:t>
            </a:r>
            <a:r>
              <a:rPr lang="en-US" dirty="0"/>
              <a:t> and the Gave de Pau - two of Europe's finest Salmon and Trout fishing rivers. </a:t>
            </a:r>
          </a:p>
          <a:p>
            <a:r>
              <a:rPr lang="en-US" dirty="0"/>
              <a:t>The rest of the terrain is rolling hills and valleys, at around 350m - 450m above sea-level. Magnificent views from the hills of the surrounding countryside and of the Pyrenees Mountains. The closer you get to the mountains, the foot-hills get higher and the valleys get deeper - up to a point where spectacular gorges appear.</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5932" y="0"/>
            <a:ext cx="4936067" cy="3702050"/>
          </a:xfrm>
          <a:prstGeom prst="rect">
            <a:avLst/>
          </a:prstGeom>
        </p:spPr>
      </p:pic>
      <p:sp>
        <p:nvSpPr>
          <p:cNvPr id="5" name="Rectangle 4"/>
          <p:cNvSpPr/>
          <p:nvPr/>
        </p:nvSpPr>
        <p:spPr>
          <a:xfrm>
            <a:off x="7625560" y="3725723"/>
            <a:ext cx="1679306" cy="369332"/>
          </a:xfrm>
          <a:prstGeom prst="rect">
            <a:avLst/>
          </a:prstGeom>
        </p:spPr>
        <p:txBody>
          <a:bodyPr wrap="none">
            <a:spAutoFit/>
          </a:bodyPr>
          <a:lstStyle/>
          <a:p>
            <a:r>
              <a:rPr lang="en-US" dirty="0" err="1"/>
              <a:t>Portalet</a:t>
            </a:r>
            <a:r>
              <a:rPr lang="en-US" dirty="0"/>
              <a:t> Mature</a:t>
            </a:r>
          </a:p>
        </p:txBody>
      </p:sp>
      <p:pic>
        <p:nvPicPr>
          <p:cNvPr id="5122" name="Picture 2" descr="Image result for bearn cany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7917" y="3458625"/>
            <a:ext cx="2525182" cy="336192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525654" y="5221723"/>
            <a:ext cx="3198311" cy="646331"/>
          </a:xfrm>
          <a:prstGeom prst="rect">
            <a:avLst/>
          </a:prstGeom>
        </p:spPr>
        <p:txBody>
          <a:bodyPr wrap="none">
            <a:spAutoFit/>
          </a:bodyPr>
          <a:lstStyle/>
          <a:p>
            <a:r>
              <a:rPr lang="fr-FR" dirty="0" err="1">
                <a:solidFill>
                  <a:srgbClr val="888888"/>
                </a:solidFill>
                <a:latin typeface="arial" panose="020B0604020202020204" pitchFamily="34" charset="0"/>
              </a:rPr>
              <a:t>Sevignacq-Meyracq</a:t>
            </a:r>
            <a:r>
              <a:rPr lang="fr-FR" dirty="0">
                <a:solidFill>
                  <a:srgbClr val="888888"/>
                </a:solidFill>
                <a:latin typeface="arial" panose="020B0604020202020204" pitchFamily="34" charset="0"/>
              </a:rPr>
              <a:t>, France: </a:t>
            </a:r>
          </a:p>
          <a:p>
            <a:r>
              <a:rPr lang="fr-FR" dirty="0">
                <a:solidFill>
                  <a:srgbClr val="888888"/>
                </a:solidFill>
                <a:latin typeface="arial" panose="020B0604020202020204" pitchFamily="34" charset="0"/>
              </a:rPr>
              <a:t>canyon du valentin</a:t>
            </a:r>
            <a:endParaRPr lang="en-US" dirty="0"/>
          </a:p>
        </p:txBody>
      </p:sp>
    </p:spTree>
    <p:extLst>
      <p:ext uri="{BB962C8B-B14F-4D97-AF65-F5344CB8AC3E}">
        <p14:creationId xmlns:p14="http://schemas.microsoft.com/office/powerpoint/2010/main" val="18204993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1629" y="95646"/>
            <a:ext cx="10515600" cy="1325563"/>
          </a:xfrm>
        </p:spPr>
        <p:txBody>
          <a:bodyPr/>
          <a:lstStyle/>
          <a:p>
            <a:r>
              <a:rPr lang="en-US" dirty="0" err="1"/>
              <a:t>Béarn</a:t>
            </a:r>
            <a:endParaRPr lang="en-US" dirty="0"/>
          </a:p>
        </p:txBody>
      </p:sp>
      <p:sp>
        <p:nvSpPr>
          <p:cNvPr id="3" name="Content Placeholder 2"/>
          <p:cNvSpPr>
            <a:spLocks noGrp="1"/>
          </p:cNvSpPr>
          <p:nvPr>
            <p:ph idx="1"/>
          </p:nvPr>
        </p:nvSpPr>
        <p:spPr/>
        <p:txBody>
          <a:bodyPr/>
          <a:lstStyle/>
          <a:p>
            <a:endParaRPr lang="en-US" dirty="0"/>
          </a:p>
        </p:txBody>
      </p:sp>
      <p:pic>
        <p:nvPicPr>
          <p:cNvPr id="1028" name="Picture 4" descr="Image result for béarn, fra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701" y="1012258"/>
            <a:ext cx="6318556" cy="574414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béarn, fr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0051" y="432821"/>
            <a:ext cx="59055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660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result for ghost riders of ordebe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63441"/>
            <a:ext cx="12306300" cy="833041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571500" y="0"/>
            <a:ext cx="9144000" cy="1693069"/>
          </a:xfrm>
        </p:spPr>
        <p:txBody>
          <a:bodyPr>
            <a:normAutofit fontScale="90000"/>
          </a:bodyPr>
          <a:lstStyle/>
          <a:p>
            <a:r>
              <a:rPr lang="en-US" dirty="0" err="1">
                <a:solidFill>
                  <a:srgbClr val="FF0000"/>
                </a:solidFill>
              </a:rPr>
              <a:t>L’Armée</a:t>
            </a:r>
            <a:r>
              <a:rPr lang="en-US" dirty="0">
                <a:solidFill>
                  <a:srgbClr val="FF0000"/>
                </a:solidFill>
              </a:rPr>
              <a:t> </a:t>
            </a:r>
            <a:r>
              <a:rPr lang="en-US" dirty="0" err="1">
                <a:solidFill>
                  <a:srgbClr val="FF0000"/>
                </a:solidFill>
              </a:rPr>
              <a:t>Furieuse</a:t>
            </a:r>
            <a:r>
              <a:rPr lang="en-US" dirty="0">
                <a:solidFill>
                  <a:srgbClr val="FF0000"/>
                </a:solidFill>
              </a:rPr>
              <a:t> (2011)</a:t>
            </a:r>
            <a:br>
              <a:rPr lang="en-US" dirty="0">
                <a:solidFill>
                  <a:srgbClr val="FF0000"/>
                </a:solidFill>
              </a:rPr>
            </a:br>
            <a:r>
              <a:rPr lang="en-US" dirty="0">
                <a:solidFill>
                  <a:srgbClr val="FF0000"/>
                </a:solidFill>
              </a:rPr>
              <a:t>Ghost Riders of </a:t>
            </a:r>
            <a:r>
              <a:rPr lang="en-US" dirty="0" err="1">
                <a:solidFill>
                  <a:srgbClr val="FF0000"/>
                </a:solidFill>
              </a:rPr>
              <a:t>Ordebec</a:t>
            </a:r>
            <a:r>
              <a:rPr lang="en-US" dirty="0">
                <a:solidFill>
                  <a:srgbClr val="FF0000"/>
                </a:solidFill>
              </a:rPr>
              <a:t> (2013)</a:t>
            </a:r>
          </a:p>
        </p:txBody>
      </p:sp>
      <p:sp>
        <p:nvSpPr>
          <p:cNvPr id="3" name="Subtitle 2"/>
          <p:cNvSpPr>
            <a:spLocks noGrp="1"/>
          </p:cNvSpPr>
          <p:nvPr>
            <p:ph type="subTitle" idx="1"/>
          </p:nvPr>
        </p:nvSpPr>
        <p:spPr>
          <a:xfrm>
            <a:off x="1524000" y="4711700"/>
            <a:ext cx="9144000" cy="939800"/>
          </a:xfrm>
        </p:spPr>
        <p:txBody>
          <a:bodyPr>
            <a:normAutofit/>
          </a:bodyPr>
          <a:lstStyle/>
          <a:p>
            <a:r>
              <a:rPr lang="en-US" sz="4800" dirty="0">
                <a:solidFill>
                  <a:srgbClr val="FF0000"/>
                </a:solidFill>
              </a:rPr>
              <a:t>Fred Vargas</a:t>
            </a:r>
          </a:p>
        </p:txBody>
      </p:sp>
      <p:pic>
        <p:nvPicPr>
          <p:cNvPr id="8196" name="Picture 4" descr="Image result for ghost riders of ordebe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961" y="3314712"/>
            <a:ext cx="2152650" cy="329565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l'armee furieu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9800" y="0"/>
            <a:ext cx="2362200" cy="369093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226745" y="3690937"/>
            <a:ext cx="6162257" cy="923330"/>
          </a:xfrm>
          <a:prstGeom prst="rect">
            <a:avLst/>
          </a:prstGeom>
          <a:solidFill>
            <a:srgbClr val="FF0000"/>
          </a:solidFill>
        </p:spPr>
        <p:txBody>
          <a:bodyPr wrap="square" lIns="91440" tIns="45720" rIns="91440" bIns="45720">
            <a:spAutoFit/>
          </a:bodyPr>
          <a:lstStyle/>
          <a:p>
            <a:pPr algn="ctr"/>
            <a:r>
              <a:rPr lang="en-US" sz="5400" b="1" dirty="0">
                <a:ln w="22225">
                  <a:solidFill>
                    <a:schemeClr val="accent2"/>
                  </a:solidFill>
                  <a:prstDash val="solid"/>
                </a:ln>
                <a:solidFill>
                  <a:schemeClr val="accent2">
                    <a:lumMod val="40000"/>
                    <a:lumOff val="60000"/>
                  </a:schemeClr>
                </a:solidFill>
              </a:rPr>
              <a:t>Background</a:t>
            </a:r>
          </a:p>
        </p:txBody>
      </p:sp>
    </p:spTree>
    <p:extLst>
      <p:ext uri="{BB962C8B-B14F-4D97-AF65-F5344CB8AC3E}">
        <p14:creationId xmlns:p14="http://schemas.microsoft.com/office/powerpoint/2010/main" val="3703709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circle(in)">
                                      <p:cBhvr>
                                        <p:cTn id="7" dur="2000"/>
                                        <p:tgtEl>
                                          <p:spTgt spid="8198"/>
                                        </p:tgtEl>
                                      </p:cBhvr>
                                    </p:animEffect>
                                  </p:childTnLst>
                                </p:cTn>
                              </p:par>
                              <p:par>
                                <p:cTn id="8" presetID="6" presetClass="entr" presetSubtype="16" fill="hold" nodeType="withEffect">
                                  <p:stCondLst>
                                    <p:cond delay="0"/>
                                  </p:stCondLst>
                                  <p:childTnLst>
                                    <p:set>
                                      <p:cBhvr>
                                        <p:cTn id="9" dur="1" fill="hold">
                                          <p:stCondLst>
                                            <p:cond delay="0"/>
                                          </p:stCondLst>
                                        </p:cTn>
                                        <p:tgtEl>
                                          <p:spTgt spid="8196"/>
                                        </p:tgtEl>
                                        <p:attrNameLst>
                                          <p:attrName>style.visibility</p:attrName>
                                        </p:attrNameLst>
                                      </p:cBhvr>
                                      <p:to>
                                        <p:strVal val="visible"/>
                                      </p:to>
                                    </p:set>
                                    <p:animEffect transition="in" filter="circle(in)">
                                      <p:cBhvr>
                                        <p:cTn id="10" dur="2000"/>
                                        <p:tgtEl>
                                          <p:spTgt spid="8196"/>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360"/>
                                          </p:val>
                                        </p:tav>
                                        <p:tav tm="100000">
                                          <p:val>
                                            <p:fltVal val="0"/>
                                          </p:val>
                                        </p:tav>
                                      </p:tavLst>
                                    </p:anim>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195262"/>
            <a:ext cx="10515600" cy="1325563"/>
          </a:xfrm>
        </p:spPr>
        <p:txBody>
          <a:bodyPr/>
          <a:lstStyle/>
          <a:p>
            <a:r>
              <a:rPr lang="en-US" dirty="0" err="1"/>
              <a:t>Sauveterre</a:t>
            </a:r>
            <a:r>
              <a:rPr lang="en-US" dirty="0"/>
              <a:t> in </a:t>
            </a:r>
            <a:r>
              <a:rPr lang="en-US" dirty="0" err="1"/>
              <a:t>Béarn</a:t>
            </a:r>
            <a:r>
              <a:rPr lang="en-US" dirty="0"/>
              <a:t> - France</a:t>
            </a:r>
          </a:p>
        </p:txBody>
      </p:sp>
      <p:pic>
        <p:nvPicPr>
          <p:cNvPr id="2050" name="Picture 2" descr="Image result for béarn, fra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1939" y="1323287"/>
            <a:ext cx="8000546" cy="535601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béarn, fr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754" y="2356750"/>
            <a:ext cx="5893449" cy="3950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4550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solidFill>
                  <a:srgbClr val="252525"/>
                </a:solidFill>
                <a:latin typeface="Arial" panose="020B0604020202020204" pitchFamily="34" charset="0"/>
                <a:cs typeface="Arial" panose="020B0604020202020204" pitchFamily="34" charset="0"/>
              </a:rPr>
              <a:t>Béarnaise sauce</a:t>
            </a:r>
            <a:endParaRPr lang="en-US" dirty="0"/>
          </a:p>
        </p:txBody>
      </p:sp>
      <p:sp>
        <p:nvSpPr>
          <p:cNvPr id="6" name="Rectangle 4"/>
          <p:cNvSpPr>
            <a:spLocks noChangeArrowheads="1"/>
          </p:cNvSpPr>
          <p:nvPr/>
        </p:nvSpPr>
        <p:spPr bwMode="auto">
          <a:xfrm>
            <a:off x="266700" y="3294805"/>
            <a:ext cx="10934700" cy="31700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effectLst/>
                <a:latin typeface="Arial" panose="020B0604020202020204" pitchFamily="34" charset="0"/>
                <a:cs typeface="Arial" panose="020B0604020202020204" pitchFamily="34" charset="0"/>
              </a:rPr>
              <a:t>Béarnaise sauce</a:t>
            </a:r>
            <a:r>
              <a:rPr kumimoji="0" lang="en-US" altLang="en-US" sz="2000" b="0" i="0" u="none" strike="noStrike" cap="none" normalizeH="0" baseline="0" dirty="0">
                <a:ln>
                  <a:noFill/>
                </a:ln>
                <a:effectLst/>
                <a:latin typeface="Arial" panose="020B0604020202020204" pitchFamily="34" charset="0"/>
                <a:cs typeface="Arial" panose="020B0604020202020204" pitchFamily="34" charset="0"/>
              </a:rPr>
              <a:t> is a sauce made of clarified butter emulsified in egg yolks and white wine vinegar and flavored with herbs.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cs typeface="Arial" panose="020B0604020202020204" pitchFamily="34" charset="0"/>
              </a:rPr>
              <a:t>It is considered to be a "child" of the mother Hollandaise sauce, one of the five mother sauces in the French haute cuisine repertoire.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cs typeface="Arial" panose="020B0604020202020204" pitchFamily="34" charset="0"/>
              </a:rPr>
              <a:t>The difference is only in the flavoring: Béarnaise uses shallot, chervil, peppercorn, and tarragon, while Hollandaise uses lemon juice or white wine.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effectLst/>
                <a:latin typeface="Arial" panose="020B0604020202020204" pitchFamily="34" charset="0"/>
                <a:cs typeface="Arial" panose="020B0604020202020204" pitchFamily="34" charset="0"/>
              </a:rPr>
              <a:t>Béarnaise is a traditional sauce for </a:t>
            </a:r>
            <a:r>
              <a:rPr kumimoji="0" lang="en-US" altLang="en-US" sz="2000" b="0" i="0" u="sng" strike="noStrike" cap="none" normalizeH="0" baseline="0" dirty="0">
                <a:ln>
                  <a:noFill/>
                </a:ln>
                <a:effectLst/>
                <a:latin typeface="Arial" panose="020B0604020202020204" pitchFamily="34" charset="0"/>
                <a:cs typeface="Arial" panose="020B0604020202020204" pitchFamily="34" charset="0"/>
              </a:rPr>
              <a:t>steak</a:t>
            </a:r>
            <a:r>
              <a:rPr kumimoji="0" lang="en-US" altLang="en-US" sz="2000" b="0" i="0" u="none" strike="noStrike" cap="none" normalizeH="0" baseline="0" dirty="0">
                <a:ln>
                  <a:noFill/>
                </a:ln>
                <a:effectLst/>
                <a:latin typeface="Arial" panose="020B0604020202020204" pitchFamily="34" charset="0"/>
                <a:cs typeface="Arial" panose="020B0604020202020204" pitchFamily="34" charset="0"/>
              </a:rPr>
              <a:t>.</a:t>
            </a:r>
            <a:endParaRPr kumimoji="0" lang="en-US" altLang="en-US" sz="4400" b="0" i="0" u="none" strike="noStrike" cap="none" normalizeH="0" baseline="0" dirty="0">
              <a:ln>
                <a:noFill/>
              </a:ln>
              <a:effectLst/>
              <a:latin typeface="Arial" panose="020B0604020202020204" pitchFamily="34" charset="0"/>
            </a:endParaRPr>
          </a:p>
        </p:txBody>
      </p:sp>
      <p:pic>
        <p:nvPicPr>
          <p:cNvPr id="3078" name="Picture 6" descr="Béarnaise sauce with Tarragon garnish.jpeg"/>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9708" t="4256" r="12054" b="9592"/>
          <a:stretch/>
        </p:blipFill>
        <p:spPr bwMode="auto">
          <a:xfrm>
            <a:off x="7073901" y="253773"/>
            <a:ext cx="3479800" cy="2873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35226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6720"/>
            <a:ext cx="10515600" cy="639128"/>
          </a:xfrm>
        </p:spPr>
        <p:txBody>
          <a:bodyPr>
            <a:normAutofit fontScale="90000"/>
          </a:bodyPr>
          <a:lstStyle/>
          <a:p>
            <a:r>
              <a:rPr lang="en-US" dirty="0"/>
              <a:t>Characters: the Team</a:t>
            </a:r>
          </a:p>
        </p:txBody>
      </p:sp>
      <p:sp>
        <p:nvSpPr>
          <p:cNvPr id="3" name="Content Placeholder 2"/>
          <p:cNvSpPr>
            <a:spLocks noGrp="1"/>
          </p:cNvSpPr>
          <p:nvPr>
            <p:ph idx="1"/>
          </p:nvPr>
        </p:nvSpPr>
        <p:spPr>
          <a:xfrm>
            <a:off x="838200" y="1065848"/>
            <a:ext cx="10515600" cy="1775095"/>
          </a:xfrm>
        </p:spPr>
        <p:txBody>
          <a:bodyPr>
            <a:normAutofit fontScale="77500" lnSpcReduction="20000"/>
          </a:bodyPr>
          <a:lstStyle/>
          <a:p>
            <a:pPr marL="0" indent="0">
              <a:buNone/>
            </a:pPr>
            <a:r>
              <a:rPr lang="en-US" dirty="0">
                <a:solidFill>
                  <a:srgbClr val="555555"/>
                </a:solidFill>
                <a:latin typeface="Arial" panose="020B0604020202020204" pitchFamily="34" charset="0"/>
              </a:rPr>
              <a:t>“Vargas’s strength lies in the rich and warm description of the team surrounding </a:t>
            </a:r>
            <a:r>
              <a:rPr lang="en-US" dirty="0" err="1">
                <a:solidFill>
                  <a:srgbClr val="555555"/>
                </a:solidFill>
                <a:latin typeface="Arial" panose="020B0604020202020204" pitchFamily="34" charset="0"/>
              </a:rPr>
              <a:t>Adamsberg</a:t>
            </a:r>
            <a:r>
              <a:rPr lang="en-US" dirty="0">
                <a:solidFill>
                  <a:srgbClr val="555555"/>
                </a:solidFill>
                <a:latin typeface="Arial" panose="020B0604020202020204" pitchFamily="34" charset="0"/>
              </a:rPr>
              <a:t>, rather than just focusing on the single hero. At first glance, he seems to have an ill-matched and dysfunctional team. However, this is a team bound by loyalty and mutual respect. Despite occasional flare-ups, the team has learnt to work with each other’s </a:t>
            </a:r>
            <a:r>
              <a:rPr lang="en-US" dirty="0" err="1">
                <a:solidFill>
                  <a:srgbClr val="555555"/>
                </a:solidFill>
                <a:latin typeface="Arial" panose="020B0604020202020204" pitchFamily="34" charset="0"/>
              </a:rPr>
              <a:t>idio-syncracies</a:t>
            </a:r>
            <a:r>
              <a:rPr lang="en-US" dirty="0">
                <a:solidFill>
                  <a:srgbClr val="555555"/>
                </a:solidFill>
                <a:latin typeface="Arial" panose="020B0604020202020204" pitchFamily="34" charset="0"/>
              </a:rPr>
              <a:t> and can deliver results. Even if the methodology is a bit rebellious or even anarchic at times.”</a:t>
            </a:r>
            <a:endParaRPr lang="en-US" dirty="0"/>
          </a:p>
          <a:p>
            <a:pPr marL="0" indent="0">
              <a:buNone/>
            </a:pPr>
            <a:endParaRPr lang="en-US" dirty="0">
              <a:solidFill>
                <a:srgbClr val="555555"/>
              </a:solidFill>
              <a:latin typeface="Arial" panose="020B0604020202020204" pitchFamily="34" charset="0"/>
            </a:endParaRPr>
          </a:p>
          <a:p>
            <a:endParaRPr lang="en-US" dirty="0"/>
          </a:p>
        </p:txBody>
      </p:sp>
      <p:pic>
        <p:nvPicPr>
          <p:cNvPr id="4" name="Picture 2" descr="Image result for jean-baptiste adamsber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0600" y="2840943"/>
            <a:ext cx="6965949" cy="3887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6369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6720"/>
            <a:ext cx="10515600" cy="639128"/>
          </a:xfrm>
        </p:spPr>
        <p:txBody>
          <a:bodyPr>
            <a:normAutofit fontScale="90000"/>
          </a:bodyPr>
          <a:lstStyle/>
          <a:p>
            <a:r>
              <a:rPr lang="en-US" dirty="0"/>
              <a:t>Characters: the Team</a:t>
            </a:r>
          </a:p>
        </p:txBody>
      </p:sp>
      <p:sp>
        <p:nvSpPr>
          <p:cNvPr id="3" name="Content Placeholder 2"/>
          <p:cNvSpPr>
            <a:spLocks noGrp="1"/>
          </p:cNvSpPr>
          <p:nvPr>
            <p:ph idx="1"/>
          </p:nvPr>
        </p:nvSpPr>
        <p:spPr>
          <a:xfrm>
            <a:off x="838200" y="1234440"/>
            <a:ext cx="6883400" cy="4942523"/>
          </a:xfrm>
        </p:spPr>
        <p:txBody>
          <a:bodyPr>
            <a:normAutofit fontScale="77500" lnSpcReduction="20000"/>
          </a:bodyPr>
          <a:lstStyle/>
          <a:p>
            <a:r>
              <a:rPr lang="en-US" dirty="0" err="1">
                <a:solidFill>
                  <a:srgbClr val="555555"/>
                </a:solidFill>
                <a:latin typeface="Arial" panose="020B0604020202020204" pitchFamily="34" charset="0"/>
              </a:rPr>
              <a:t>Danglard</a:t>
            </a:r>
            <a:r>
              <a:rPr lang="en-US" dirty="0">
                <a:solidFill>
                  <a:srgbClr val="555555"/>
                </a:solidFill>
                <a:latin typeface="Arial" panose="020B0604020202020204" pitchFamily="34" charset="0"/>
              </a:rPr>
              <a:t>: encyclopedic, the fount of all obscure knowledge and a stickler for correct procedure; loves white wine, his 5 children &amp; a woman in London; is jealous of the relationship between </a:t>
            </a:r>
            <a:r>
              <a:rPr lang="en-US" dirty="0" err="1">
                <a:solidFill>
                  <a:srgbClr val="555555"/>
                </a:solidFill>
                <a:latin typeface="Arial" panose="020B0604020202020204" pitchFamily="34" charset="0"/>
              </a:rPr>
              <a:t>Adamsberg</a:t>
            </a:r>
            <a:r>
              <a:rPr lang="en-US" dirty="0">
                <a:solidFill>
                  <a:srgbClr val="555555"/>
                </a:solidFill>
                <a:latin typeface="Arial" panose="020B0604020202020204" pitchFamily="34" charset="0"/>
              </a:rPr>
              <a:t> &amp; </a:t>
            </a:r>
            <a:r>
              <a:rPr lang="en-US" dirty="0" err="1">
                <a:solidFill>
                  <a:srgbClr val="555555"/>
                </a:solidFill>
                <a:latin typeface="Arial" panose="020B0604020202020204" pitchFamily="34" charset="0"/>
              </a:rPr>
              <a:t>Veyrenc</a:t>
            </a:r>
            <a:r>
              <a:rPr lang="en-US" dirty="0">
                <a:solidFill>
                  <a:srgbClr val="555555"/>
                </a:solidFill>
                <a:latin typeface="Arial" panose="020B0604020202020204" pitchFamily="34" charset="0"/>
              </a:rPr>
              <a:t>.</a:t>
            </a:r>
          </a:p>
          <a:p>
            <a:r>
              <a:rPr lang="en-US" dirty="0">
                <a:solidFill>
                  <a:srgbClr val="555555"/>
                </a:solidFill>
                <a:latin typeface="Arial" panose="020B0604020202020204" pitchFamily="34" charset="0"/>
              </a:rPr>
              <a:t>Violette </a:t>
            </a:r>
            <a:r>
              <a:rPr lang="en-US" dirty="0" err="1">
                <a:solidFill>
                  <a:srgbClr val="555555"/>
                </a:solidFill>
                <a:latin typeface="Arial" panose="020B0604020202020204" pitchFamily="34" charset="0"/>
              </a:rPr>
              <a:t>Retancourt</a:t>
            </a:r>
            <a:r>
              <a:rPr lang="en-US" dirty="0">
                <a:solidFill>
                  <a:srgbClr val="555555"/>
                </a:solidFill>
                <a:latin typeface="Arial" panose="020B0604020202020204" pitchFamily="34" charset="0"/>
              </a:rPr>
              <a:t>: larger than life, the backbone of the team- </a:t>
            </a:r>
            <a:r>
              <a:rPr lang="en-US" dirty="0" err="1">
                <a:solidFill>
                  <a:srgbClr val="555555"/>
                </a:solidFill>
                <a:latin typeface="Arial" panose="020B0604020202020204" pitchFamily="34" charset="0"/>
              </a:rPr>
              <a:t>Adamsberg</a:t>
            </a:r>
            <a:r>
              <a:rPr lang="en-US" dirty="0">
                <a:solidFill>
                  <a:srgbClr val="555555"/>
                </a:solidFill>
                <a:latin typeface="Arial" panose="020B0604020202020204" pitchFamily="34" charset="0"/>
              </a:rPr>
              <a:t> trusts her blindly; moves in a straight line towards an objective; she saves the pigeon; goes undercover to solve the Clermont-Brasseur case; plays a large part in the final resolution scene of the </a:t>
            </a:r>
            <a:r>
              <a:rPr lang="en-US" dirty="0" err="1">
                <a:solidFill>
                  <a:srgbClr val="555555"/>
                </a:solidFill>
                <a:latin typeface="Arial" panose="020B0604020202020204" pitchFamily="34" charset="0"/>
              </a:rPr>
              <a:t>Ordebec</a:t>
            </a:r>
            <a:r>
              <a:rPr lang="en-US" dirty="0">
                <a:solidFill>
                  <a:srgbClr val="555555"/>
                </a:solidFill>
                <a:latin typeface="Arial" panose="020B0604020202020204" pitchFamily="34" charset="0"/>
              </a:rPr>
              <a:t> case</a:t>
            </a:r>
          </a:p>
          <a:p>
            <a:r>
              <a:rPr lang="en-US" dirty="0" err="1">
                <a:solidFill>
                  <a:srgbClr val="555555"/>
                </a:solidFill>
                <a:latin typeface="Arial" panose="020B0604020202020204" pitchFamily="34" charset="0"/>
              </a:rPr>
              <a:t>Veyrenc</a:t>
            </a:r>
            <a:r>
              <a:rPr lang="en-US" dirty="0">
                <a:solidFill>
                  <a:srgbClr val="555555"/>
                </a:solidFill>
                <a:latin typeface="Arial" panose="020B0604020202020204" pitchFamily="34" charset="0"/>
              </a:rPr>
              <a:t>: from another village in the </a:t>
            </a:r>
            <a:r>
              <a:rPr lang="en-US" dirty="0" err="1">
                <a:solidFill>
                  <a:srgbClr val="555555"/>
                </a:solidFill>
                <a:latin typeface="Arial" panose="020B0604020202020204" pitchFamily="34" charset="0"/>
              </a:rPr>
              <a:t>Pyrenées</a:t>
            </a:r>
            <a:r>
              <a:rPr lang="en-US" dirty="0">
                <a:solidFill>
                  <a:srgbClr val="555555"/>
                </a:solidFill>
                <a:latin typeface="Arial" panose="020B0604020202020204" pitchFamily="34" charset="0"/>
              </a:rPr>
              <a:t>; has unusual orange-striped hair-the results of a knife fight; loves versification- his grandmother knew Racine by heart&amp; recited it to him all day; must decide if he wants to return to police work or continue being a teacher; stubborn obstinacy, outbreaks of rage; solid face that was convincing, persuasive and a charming smile </a:t>
            </a:r>
          </a:p>
          <a:p>
            <a:endParaRPr lang="en-US" dirty="0"/>
          </a:p>
        </p:txBody>
      </p:sp>
      <p:pic>
        <p:nvPicPr>
          <p:cNvPr id="4" name="Picture 2" descr="Image result for jean-baptiste adamsberg"/>
          <p:cNvPicPr>
            <a:picLocks noChangeAspect="1" noChangeArrowheads="1"/>
          </p:cNvPicPr>
          <p:nvPr/>
        </p:nvPicPr>
        <p:blipFill rotWithShape="1">
          <a:blip r:embed="rId2">
            <a:extLst>
              <a:ext uri="{28A0092B-C50C-407E-A947-70E740481C1C}">
                <a14:useLocalDpi xmlns:a14="http://schemas.microsoft.com/office/drawing/2010/main" val="0"/>
              </a:ext>
            </a:extLst>
          </a:blip>
          <a:srcRect l="28988"/>
          <a:stretch/>
        </p:blipFill>
        <p:spPr bwMode="auto">
          <a:xfrm>
            <a:off x="7810969" y="827042"/>
            <a:ext cx="4133380" cy="324832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result for man orange striped hair"/>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8791809" y="4475685"/>
            <a:ext cx="2171700" cy="2171700"/>
          </a:xfrm>
          <a:prstGeom prst="rect">
            <a:avLst/>
          </a:prstGeom>
          <a:solidFill>
            <a:schemeClr val="bg2">
              <a:lumMod val="90000"/>
            </a:schemeClr>
          </a:solidFill>
        </p:spPr>
      </p:pic>
    </p:spTree>
    <p:extLst>
      <p:ext uri="{BB962C8B-B14F-4D97-AF65-F5344CB8AC3E}">
        <p14:creationId xmlns:p14="http://schemas.microsoft.com/office/powerpoint/2010/main" val="1189181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34975"/>
          </a:xfrm>
        </p:spPr>
        <p:txBody>
          <a:bodyPr>
            <a:normAutofit fontScale="90000"/>
          </a:bodyPr>
          <a:lstStyle/>
          <a:p>
            <a:r>
              <a:rPr lang="en-US" dirty="0"/>
              <a:t>Characters: the Team</a:t>
            </a:r>
          </a:p>
        </p:txBody>
      </p:sp>
      <p:sp>
        <p:nvSpPr>
          <p:cNvPr id="3" name="Content Placeholder 2"/>
          <p:cNvSpPr>
            <a:spLocks noGrp="1"/>
          </p:cNvSpPr>
          <p:nvPr>
            <p:ph idx="1"/>
          </p:nvPr>
        </p:nvSpPr>
        <p:spPr>
          <a:xfrm>
            <a:off x="838200" y="889000"/>
            <a:ext cx="10515600" cy="5287963"/>
          </a:xfrm>
        </p:spPr>
        <p:txBody>
          <a:bodyPr/>
          <a:lstStyle/>
          <a:p>
            <a:r>
              <a:rPr lang="en-US" dirty="0" err="1"/>
              <a:t>Adamsberg’s</a:t>
            </a:r>
            <a:r>
              <a:rPr lang="en-US" dirty="0"/>
              <a:t> 3 rules regarding his team: “When you can’t find your way to the end of something, ask </a:t>
            </a:r>
            <a:r>
              <a:rPr lang="en-US" dirty="0" err="1"/>
              <a:t>Veyrenc</a:t>
            </a:r>
            <a:r>
              <a:rPr lang="en-US" dirty="0"/>
              <a:t>; when you can’t manage to do something, ask </a:t>
            </a:r>
            <a:r>
              <a:rPr lang="en-US" dirty="0" err="1"/>
              <a:t>Retancourt</a:t>
            </a:r>
            <a:r>
              <a:rPr lang="en-US" dirty="0"/>
              <a:t>; if you don’t know something, ask </a:t>
            </a:r>
            <a:r>
              <a:rPr lang="en-US" dirty="0" err="1"/>
              <a:t>Danglard</a:t>
            </a:r>
            <a:r>
              <a:rPr lang="en-US" dirty="0"/>
              <a:t>.”</a:t>
            </a:r>
          </a:p>
        </p:txBody>
      </p:sp>
      <p:pic>
        <p:nvPicPr>
          <p:cNvPr id="4" name="Picture 2" descr="Image result for jean-baptiste adamsber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4800" y="2790143"/>
            <a:ext cx="6965949" cy="3887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79251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6720"/>
            <a:ext cx="10515600" cy="639128"/>
          </a:xfrm>
        </p:spPr>
        <p:txBody>
          <a:bodyPr>
            <a:normAutofit fontScale="90000"/>
          </a:bodyPr>
          <a:lstStyle/>
          <a:p>
            <a:r>
              <a:rPr lang="en-US" dirty="0"/>
              <a:t>Characters: the rest of the Team</a:t>
            </a:r>
          </a:p>
        </p:txBody>
      </p:sp>
      <p:sp>
        <p:nvSpPr>
          <p:cNvPr id="3" name="Content Placeholder 2"/>
          <p:cNvSpPr>
            <a:spLocks noGrp="1"/>
          </p:cNvSpPr>
          <p:nvPr>
            <p:ph idx="1"/>
          </p:nvPr>
        </p:nvSpPr>
        <p:spPr>
          <a:xfrm>
            <a:off x="311150" y="1613444"/>
            <a:ext cx="10515600" cy="4942523"/>
          </a:xfrm>
        </p:spPr>
        <p:txBody>
          <a:bodyPr>
            <a:normAutofit fontScale="92500" lnSpcReduction="20000"/>
          </a:bodyPr>
          <a:lstStyle/>
          <a:p>
            <a:r>
              <a:rPr lang="en-US" dirty="0" err="1">
                <a:solidFill>
                  <a:srgbClr val="555555"/>
                </a:solidFill>
                <a:latin typeface="Arial" panose="020B0604020202020204" pitchFamily="34" charset="0"/>
              </a:rPr>
              <a:t>Froissy</a:t>
            </a:r>
            <a:r>
              <a:rPr lang="en-US" dirty="0">
                <a:solidFill>
                  <a:srgbClr val="555555"/>
                </a:solidFill>
                <a:latin typeface="Arial" panose="020B0604020202020204" pitchFamily="34" charset="0"/>
              </a:rPr>
              <a:t>: omnivorous, with her endless supply of snacks</a:t>
            </a:r>
          </a:p>
          <a:p>
            <a:r>
              <a:rPr lang="en-US" dirty="0" err="1">
                <a:solidFill>
                  <a:srgbClr val="555555"/>
                </a:solidFill>
                <a:latin typeface="Arial" panose="020B0604020202020204" pitchFamily="34" charset="0"/>
              </a:rPr>
              <a:t>Mercadet</a:t>
            </a:r>
            <a:r>
              <a:rPr lang="en-US" dirty="0">
                <a:solidFill>
                  <a:srgbClr val="555555"/>
                </a:solidFill>
                <a:latin typeface="Arial" panose="020B0604020202020204" pitchFamily="34" charset="0"/>
              </a:rPr>
              <a:t>: narcoleptic </a:t>
            </a:r>
          </a:p>
          <a:p>
            <a:r>
              <a:rPr lang="en-US" dirty="0" err="1">
                <a:solidFill>
                  <a:srgbClr val="555555"/>
                </a:solidFill>
                <a:latin typeface="Arial" panose="020B0604020202020204" pitchFamily="34" charset="0"/>
              </a:rPr>
              <a:t>Estalère</a:t>
            </a:r>
            <a:r>
              <a:rPr lang="en-US" dirty="0">
                <a:solidFill>
                  <a:srgbClr val="555555"/>
                </a:solidFill>
                <a:latin typeface="Arial" panose="020B0604020202020204" pitchFamily="34" charset="0"/>
              </a:rPr>
              <a:t>: big, green eyes- excellent eyesight, capable of spotting anything; slow-witted?; protected by </a:t>
            </a:r>
            <a:r>
              <a:rPr lang="en-US" dirty="0" err="1">
                <a:solidFill>
                  <a:srgbClr val="555555"/>
                </a:solidFill>
                <a:latin typeface="Arial" panose="020B0604020202020204" pitchFamily="34" charset="0"/>
              </a:rPr>
              <a:t>Adamsberg</a:t>
            </a:r>
            <a:endParaRPr lang="en-US" dirty="0">
              <a:solidFill>
                <a:srgbClr val="555555"/>
              </a:solidFill>
              <a:latin typeface="Arial" panose="020B0604020202020204" pitchFamily="34" charset="0"/>
            </a:endParaRPr>
          </a:p>
          <a:p>
            <a:r>
              <a:rPr lang="en-US" dirty="0">
                <a:solidFill>
                  <a:srgbClr val="555555"/>
                </a:solidFill>
                <a:latin typeface="Arial" panose="020B0604020202020204" pitchFamily="34" charset="0"/>
              </a:rPr>
              <a:t>Noël: vicious &amp; persistent, difficult, grouchy; tough interrogator</a:t>
            </a:r>
          </a:p>
          <a:p>
            <a:r>
              <a:rPr lang="en-US" dirty="0" err="1">
                <a:solidFill>
                  <a:srgbClr val="555555"/>
                </a:solidFill>
                <a:latin typeface="Arial" panose="020B0604020202020204" pitchFamily="34" charset="0"/>
              </a:rPr>
              <a:t>Divissionaire</a:t>
            </a:r>
            <a:r>
              <a:rPr lang="en-US" dirty="0">
                <a:solidFill>
                  <a:srgbClr val="555555"/>
                </a:solidFill>
                <a:latin typeface="Arial" panose="020B0604020202020204" pitchFamily="34" charset="0"/>
              </a:rPr>
              <a:t> </a:t>
            </a:r>
            <a:r>
              <a:rPr lang="en-US" dirty="0" err="1">
                <a:solidFill>
                  <a:srgbClr val="555555"/>
                </a:solidFill>
                <a:latin typeface="Arial" panose="020B0604020202020204" pitchFamily="34" charset="0"/>
              </a:rPr>
              <a:t>Brézillon</a:t>
            </a:r>
            <a:r>
              <a:rPr lang="en-US" dirty="0">
                <a:solidFill>
                  <a:srgbClr val="555555"/>
                </a:solidFill>
                <a:latin typeface="Arial" panose="020B0604020202020204" pitchFamily="34" charset="0"/>
              </a:rPr>
              <a:t>: knows that </a:t>
            </a:r>
            <a:r>
              <a:rPr lang="en-US" dirty="0" err="1">
                <a:solidFill>
                  <a:srgbClr val="555555"/>
                </a:solidFill>
                <a:latin typeface="Arial" panose="020B0604020202020204" pitchFamily="34" charset="0"/>
              </a:rPr>
              <a:t>Momo</a:t>
            </a:r>
            <a:r>
              <a:rPr lang="en-US" dirty="0">
                <a:solidFill>
                  <a:srgbClr val="555555"/>
                </a:solidFill>
                <a:latin typeface="Arial" panose="020B0604020202020204" pitchFamily="34" charset="0"/>
              </a:rPr>
              <a:t> was just a scapegoat but warns </a:t>
            </a:r>
            <a:r>
              <a:rPr lang="en-US" dirty="0" err="1">
                <a:solidFill>
                  <a:srgbClr val="555555"/>
                </a:solidFill>
                <a:latin typeface="Arial" panose="020B0604020202020204" pitchFamily="34" charset="0"/>
              </a:rPr>
              <a:t>Adamsberg</a:t>
            </a:r>
            <a:r>
              <a:rPr lang="en-US" dirty="0">
                <a:solidFill>
                  <a:srgbClr val="555555"/>
                </a:solidFill>
                <a:latin typeface="Arial" panose="020B0604020202020204" pitchFamily="34" charset="0"/>
              </a:rPr>
              <a:t> that if anything goes wrong, he’s on his own</a:t>
            </a:r>
          </a:p>
          <a:p>
            <a:r>
              <a:rPr lang="en-US" dirty="0">
                <a:solidFill>
                  <a:srgbClr val="555555"/>
                </a:solidFill>
                <a:latin typeface="Arial" panose="020B0604020202020204" pitchFamily="34" charset="0"/>
              </a:rPr>
              <a:t>The cat who sleeps on the photocopier</a:t>
            </a:r>
          </a:p>
          <a:p>
            <a:r>
              <a:rPr lang="en-US" dirty="0" err="1">
                <a:solidFill>
                  <a:srgbClr val="555555"/>
                </a:solidFill>
                <a:latin typeface="Arial" panose="020B0604020202020204" pitchFamily="34" charset="0"/>
              </a:rPr>
              <a:t>Zerk</a:t>
            </a:r>
            <a:r>
              <a:rPr lang="en-US" dirty="0">
                <a:solidFill>
                  <a:srgbClr val="555555"/>
                </a:solidFill>
                <a:latin typeface="Arial" panose="020B0604020202020204" pitchFamily="34" charset="0"/>
              </a:rPr>
              <a:t> (</a:t>
            </a:r>
            <a:r>
              <a:rPr lang="en-US" dirty="0" err="1">
                <a:solidFill>
                  <a:srgbClr val="555555"/>
                </a:solidFill>
                <a:latin typeface="Arial" panose="020B0604020202020204" pitchFamily="34" charset="0"/>
              </a:rPr>
              <a:t>Armel</a:t>
            </a:r>
            <a:r>
              <a:rPr lang="en-US" dirty="0">
                <a:solidFill>
                  <a:srgbClr val="555555"/>
                </a:solidFill>
                <a:latin typeface="Arial" panose="020B0604020202020204" pitchFamily="34" charset="0"/>
              </a:rPr>
              <a:t>): </a:t>
            </a:r>
            <a:r>
              <a:rPr lang="en-US" dirty="0" err="1">
                <a:solidFill>
                  <a:srgbClr val="555555"/>
                </a:solidFill>
                <a:latin typeface="Arial" panose="020B0604020202020204" pitchFamily="34" charset="0"/>
              </a:rPr>
              <a:t>Adamsberg’s</a:t>
            </a:r>
            <a:r>
              <a:rPr lang="en-US" dirty="0">
                <a:solidFill>
                  <a:srgbClr val="555555"/>
                </a:solidFill>
                <a:latin typeface="Arial" panose="020B0604020202020204" pitchFamily="34" charset="0"/>
              </a:rPr>
              <a:t> recently discovered son who becomes an informal collaborator; cooks for </a:t>
            </a:r>
            <a:r>
              <a:rPr lang="en-US" dirty="0" err="1">
                <a:solidFill>
                  <a:srgbClr val="555555"/>
                </a:solidFill>
                <a:latin typeface="Arial" panose="020B0604020202020204" pitchFamily="34" charset="0"/>
              </a:rPr>
              <a:t>Adamsberg</a:t>
            </a:r>
            <a:r>
              <a:rPr lang="en-US" dirty="0">
                <a:solidFill>
                  <a:srgbClr val="555555"/>
                </a:solidFill>
                <a:latin typeface="Arial" panose="020B0604020202020204" pitchFamily="34" charset="0"/>
              </a:rPr>
              <a:t>; takes over care of the pigeon; takes over the care of </a:t>
            </a:r>
            <a:r>
              <a:rPr lang="en-US" dirty="0" err="1">
                <a:solidFill>
                  <a:srgbClr val="555555"/>
                </a:solidFill>
                <a:latin typeface="Arial" panose="020B0604020202020204" pitchFamily="34" charset="0"/>
              </a:rPr>
              <a:t>Momo</a:t>
            </a:r>
            <a:r>
              <a:rPr lang="en-US" dirty="0">
                <a:solidFill>
                  <a:srgbClr val="555555"/>
                </a:solidFill>
                <a:latin typeface="Arial" panose="020B0604020202020204" pitchFamily="34" charset="0"/>
              </a:rPr>
              <a:t>; changes from a passive to an active role as the story unfolds; follows orders to the letter in the beginning to coming up with his own plans </a:t>
            </a:r>
            <a:endParaRPr lang="en-US" dirty="0"/>
          </a:p>
        </p:txBody>
      </p:sp>
      <p:pic>
        <p:nvPicPr>
          <p:cNvPr id="6146" name="Picture 2" descr="Image result for gourman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2400" y="426720"/>
            <a:ext cx="3921125" cy="420120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narcolept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8525" y="1170350"/>
            <a:ext cx="5715000" cy="345757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green eyes channing tatu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8960" y="1885132"/>
            <a:ext cx="4895850" cy="3248025"/>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mage result for cop questioning subj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4340" y="3530600"/>
            <a:ext cx="4109185" cy="3327400"/>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Image result for man with pigeon"/>
          <p:cNvPicPr>
            <a:picLocks noChangeAspect="1" noChangeArrowheads="1"/>
          </p:cNvPicPr>
          <p:nvPr/>
        </p:nvPicPr>
        <p:blipFill rotWithShape="1">
          <a:blip r:embed="rId6">
            <a:extLst>
              <a:ext uri="{28A0092B-C50C-407E-A947-70E740481C1C}">
                <a14:useLocalDpi xmlns:a14="http://schemas.microsoft.com/office/drawing/2010/main" val="0"/>
              </a:ext>
            </a:extLst>
          </a:blip>
          <a:srcRect l="25000" t="6927" r="19661"/>
          <a:stretch/>
        </p:blipFill>
        <p:spPr bwMode="auto">
          <a:xfrm>
            <a:off x="7609531" y="371746"/>
            <a:ext cx="4246862" cy="401778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mage result for cat sleeping on a photocopi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4523" y="1508942"/>
            <a:ext cx="5762625" cy="4324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3464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 calcmode="lin" valueType="num">
                                      <p:cBhvr additive="base">
                                        <p:cTn id="13" dur="500" fill="hold"/>
                                        <p:tgtEl>
                                          <p:spTgt spid="6146"/>
                                        </p:tgtEl>
                                        <p:attrNameLst>
                                          <p:attrName>ppt_x</p:attrName>
                                        </p:attrNameLst>
                                      </p:cBhvr>
                                      <p:tavLst>
                                        <p:tav tm="0">
                                          <p:val>
                                            <p:strVal val="#ppt_x"/>
                                          </p:val>
                                        </p:tav>
                                        <p:tav tm="100000">
                                          <p:val>
                                            <p:strVal val="#ppt_x"/>
                                          </p:val>
                                        </p:tav>
                                      </p:tavLst>
                                    </p:anim>
                                    <p:anim calcmode="lin" valueType="num">
                                      <p:cBhvr additive="base">
                                        <p:cTn id="14"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614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148"/>
                                        </p:tgtEl>
                                        <p:attrNameLst>
                                          <p:attrName>style.visibility</p:attrName>
                                        </p:attrNameLst>
                                      </p:cBhvr>
                                      <p:to>
                                        <p:strVal val="visible"/>
                                      </p:to>
                                    </p:set>
                                    <p:anim calcmode="lin" valueType="num">
                                      <p:cBhvr additive="base">
                                        <p:cTn id="29" dur="500" fill="hold"/>
                                        <p:tgtEl>
                                          <p:spTgt spid="6148"/>
                                        </p:tgtEl>
                                        <p:attrNameLst>
                                          <p:attrName>ppt_x</p:attrName>
                                        </p:attrNameLst>
                                      </p:cBhvr>
                                      <p:tavLst>
                                        <p:tav tm="0">
                                          <p:val>
                                            <p:strVal val="#ppt_x"/>
                                          </p:val>
                                        </p:tav>
                                        <p:tav tm="100000">
                                          <p:val>
                                            <p:strVal val="#ppt_x"/>
                                          </p:val>
                                        </p:tav>
                                      </p:tavLst>
                                    </p:anim>
                                    <p:anim calcmode="lin" valueType="num">
                                      <p:cBhvr additive="base">
                                        <p:cTn id="30"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614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 calcmode="lin" valueType="num">
                                      <p:cBhvr additive="base">
                                        <p:cTn id="3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6150"/>
                                        </p:tgtEl>
                                        <p:attrNameLst>
                                          <p:attrName>style.visibility</p:attrName>
                                        </p:attrNameLst>
                                      </p:cBhvr>
                                      <p:to>
                                        <p:strVal val="visible"/>
                                      </p:to>
                                    </p:set>
                                    <p:anim calcmode="lin" valueType="num">
                                      <p:cBhvr additive="base">
                                        <p:cTn id="45" dur="500" fill="hold"/>
                                        <p:tgtEl>
                                          <p:spTgt spid="6150"/>
                                        </p:tgtEl>
                                        <p:attrNameLst>
                                          <p:attrName>ppt_x</p:attrName>
                                        </p:attrNameLst>
                                      </p:cBhvr>
                                      <p:tavLst>
                                        <p:tav tm="0">
                                          <p:val>
                                            <p:strVal val="#ppt_x"/>
                                          </p:val>
                                        </p:tav>
                                        <p:tav tm="100000">
                                          <p:val>
                                            <p:strVal val="#ppt_x"/>
                                          </p:val>
                                        </p:tav>
                                      </p:tavLst>
                                    </p:anim>
                                    <p:anim calcmode="lin" valueType="num">
                                      <p:cBhvr additive="base">
                                        <p:cTn id="46"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615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3" end="3"/>
                                            </p:txEl>
                                          </p:spTgt>
                                        </p:tgtEl>
                                        <p:attrNameLst>
                                          <p:attrName>style.visibility</p:attrName>
                                        </p:attrNameLst>
                                      </p:cBhvr>
                                      <p:to>
                                        <p:strVal val="visible"/>
                                      </p:to>
                                    </p:set>
                                    <p:anim calcmode="lin" valueType="num">
                                      <p:cBhvr additive="base">
                                        <p:cTn id="5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152"/>
                                        </p:tgtEl>
                                        <p:attrNameLst>
                                          <p:attrName>style.visibility</p:attrName>
                                        </p:attrNameLst>
                                      </p:cBhvr>
                                      <p:to>
                                        <p:strVal val="visible"/>
                                      </p:to>
                                    </p:set>
                                    <p:anim calcmode="lin" valueType="num">
                                      <p:cBhvr additive="base">
                                        <p:cTn id="61" dur="500" fill="hold"/>
                                        <p:tgtEl>
                                          <p:spTgt spid="6152"/>
                                        </p:tgtEl>
                                        <p:attrNameLst>
                                          <p:attrName>ppt_x</p:attrName>
                                        </p:attrNameLst>
                                      </p:cBhvr>
                                      <p:tavLst>
                                        <p:tav tm="0">
                                          <p:val>
                                            <p:strVal val="#ppt_x"/>
                                          </p:val>
                                        </p:tav>
                                        <p:tav tm="100000">
                                          <p:val>
                                            <p:strVal val="#ppt_x"/>
                                          </p:val>
                                        </p:tav>
                                      </p:tavLst>
                                    </p:anim>
                                    <p:anim calcmode="lin" valueType="num">
                                      <p:cBhvr additive="base">
                                        <p:cTn id="62" dur="500" fill="hold"/>
                                        <p:tgtEl>
                                          <p:spTgt spid="615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nodeType="clickEffect">
                                  <p:stCondLst>
                                    <p:cond delay="0"/>
                                  </p:stCondLst>
                                  <p:childTnLst>
                                    <p:set>
                                      <p:cBhvr>
                                        <p:cTn id="66" dur="1" fill="hold">
                                          <p:stCondLst>
                                            <p:cond delay="0"/>
                                          </p:stCondLst>
                                        </p:cTn>
                                        <p:tgtEl>
                                          <p:spTgt spid="6152"/>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3">
                                            <p:txEl>
                                              <p:pRg st="4" end="4"/>
                                            </p:txEl>
                                          </p:spTgt>
                                        </p:tgtEl>
                                        <p:attrNameLst>
                                          <p:attrName>style.visibility</p:attrName>
                                        </p:attrNameLst>
                                      </p:cBhvr>
                                      <p:to>
                                        <p:strVal val="visible"/>
                                      </p:to>
                                    </p:set>
                                    <p:anim calcmode="lin" valueType="num">
                                      <p:cBhvr additive="base">
                                        <p:cTn id="7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3">
                                            <p:txEl>
                                              <p:pRg st="5" end="5"/>
                                            </p:txEl>
                                          </p:spTgt>
                                        </p:tgtEl>
                                        <p:attrNameLst>
                                          <p:attrName>style.visibility</p:attrName>
                                        </p:attrNameLst>
                                      </p:cBhvr>
                                      <p:to>
                                        <p:strVal val="visible"/>
                                      </p:to>
                                    </p:set>
                                    <p:anim calcmode="lin" valueType="num">
                                      <p:cBhvr additive="base">
                                        <p:cTn id="7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3074"/>
                                        </p:tgtEl>
                                        <p:attrNameLst>
                                          <p:attrName>style.visibility</p:attrName>
                                        </p:attrNameLst>
                                      </p:cBhvr>
                                      <p:to>
                                        <p:strVal val="visible"/>
                                      </p:to>
                                    </p:set>
                                    <p:anim calcmode="lin" valueType="num">
                                      <p:cBhvr additive="base">
                                        <p:cTn id="83" dur="500" fill="hold"/>
                                        <p:tgtEl>
                                          <p:spTgt spid="3074"/>
                                        </p:tgtEl>
                                        <p:attrNameLst>
                                          <p:attrName>ppt_x</p:attrName>
                                        </p:attrNameLst>
                                      </p:cBhvr>
                                      <p:tavLst>
                                        <p:tav tm="0">
                                          <p:val>
                                            <p:strVal val="#ppt_x"/>
                                          </p:val>
                                        </p:tav>
                                        <p:tav tm="100000">
                                          <p:val>
                                            <p:strVal val="#ppt_x"/>
                                          </p:val>
                                        </p:tav>
                                      </p:tavLst>
                                    </p:anim>
                                    <p:anim calcmode="lin" valueType="num">
                                      <p:cBhvr additive="base">
                                        <p:cTn id="84"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nodeType="clickEffect">
                                  <p:stCondLst>
                                    <p:cond delay="0"/>
                                  </p:stCondLst>
                                  <p:childTnLst>
                                    <p:set>
                                      <p:cBhvr>
                                        <p:cTn id="88" dur="1" fill="hold">
                                          <p:stCondLst>
                                            <p:cond delay="0"/>
                                          </p:stCondLst>
                                        </p:cTn>
                                        <p:tgtEl>
                                          <p:spTgt spid="3074"/>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3">
                                            <p:txEl>
                                              <p:pRg st="6" end="6"/>
                                            </p:txEl>
                                          </p:spTgt>
                                        </p:tgtEl>
                                        <p:attrNameLst>
                                          <p:attrName>style.visibility</p:attrName>
                                        </p:attrNameLst>
                                      </p:cBhvr>
                                      <p:to>
                                        <p:strVal val="visible"/>
                                      </p:to>
                                    </p:set>
                                    <p:anim calcmode="lin" valueType="num">
                                      <p:cBhvr additive="base">
                                        <p:cTn id="9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6154"/>
                                        </p:tgtEl>
                                        <p:attrNameLst>
                                          <p:attrName>style.visibility</p:attrName>
                                        </p:attrNameLst>
                                      </p:cBhvr>
                                      <p:to>
                                        <p:strVal val="visible"/>
                                      </p:to>
                                    </p:set>
                                    <p:anim calcmode="lin" valueType="num">
                                      <p:cBhvr additive="base">
                                        <p:cTn id="99" dur="500" fill="hold"/>
                                        <p:tgtEl>
                                          <p:spTgt spid="6154"/>
                                        </p:tgtEl>
                                        <p:attrNameLst>
                                          <p:attrName>ppt_x</p:attrName>
                                        </p:attrNameLst>
                                      </p:cBhvr>
                                      <p:tavLst>
                                        <p:tav tm="0">
                                          <p:val>
                                            <p:strVal val="#ppt_x"/>
                                          </p:val>
                                        </p:tav>
                                        <p:tav tm="100000">
                                          <p:val>
                                            <p:strVal val="#ppt_x"/>
                                          </p:val>
                                        </p:tav>
                                      </p:tavLst>
                                    </p:anim>
                                    <p:anim calcmode="lin" valueType="num">
                                      <p:cBhvr additive="base">
                                        <p:cTn id="100" dur="500" fill="hold"/>
                                        <p:tgtEl>
                                          <p:spTgt spid="6154"/>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 presetClass="exit" presetSubtype="0" fill="hold" nodeType="clickEffect">
                                  <p:stCondLst>
                                    <p:cond delay="0"/>
                                  </p:stCondLst>
                                  <p:childTnLst>
                                    <p:set>
                                      <p:cBhvr>
                                        <p:cTn id="104" dur="1" fill="hold">
                                          <p:stCondLst>
                                            <p:cond delay="0"/>
                                          </p:stCondLst>
                                        </p:cTn>
                                        <p:tgtEl>
                                          <p:spTgt spid="61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lgn="ctr">
              <a:buNone/>
            </a:pPr>
            <a:r>
              <a:rPr lang="en-US" sz="8000" dirty="0"/>
              <a:t>The Cases</a:t>
            </a:r>
          </a:p>
        </p:txBody>
      </p:sp>
    </p:spTree>
    <p:extLst>
      <p:ext uri="{BB962C8B-B14F-4D97-AF65-F5344CB8AC3E}">
        <p14:creationId xmlns:p14="http://schemas.microsoft.com/office/powerpoint/2010/main" val="40125406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25475"/>
          </a:xfrm>
        </p:spPr>
        <p:txBody>
          <a:bodyPr>
            <a:normAutofit fontScale="90000"/>
          </a:bodyPr>
          <a:lstStyle/>
          <a:p>
            <a:r>
              <a:rPr lang="en-US" dirty="0"/>
              <a:t>Versailles: little girl with the gerbil</a:t>
            </a:r>
          </a:p>
        </p:txBody>
      </p:sp>
      <p:sp>
        <p:nvSpPr>
          <p:cNvPr id="3" name="Content Placeholder 2"/>
          <p:cNvSpPr>
            <a:spLocks noGrp="1"/>
          </p:cNvSpPr>
          <p:nvPr>
            <p:ph idx="1"/>
          </p:nvPr>
        </p:nvSpPr>
        <p:spPr>
          <a:xfrm>
            <a:off x="654368" y="990600"/>
            <a:ext cx="10515600" cy="2543811"/>
          </a:xfrm>
        </p:spPr>
        <p:txBody>
          <a:bodyPr>
            <a:normAutofit fontScale="85000" lnSpcReduction="20000"/>
          </a:bodyPr>
          <a:lstStyle/>
          <a:p>
            <a:r>
              <a:rPr lang="en-US" dirty="0"/>
              <a:t>A little girl hit her “great uncle” over the head with a jar and ran away. He managed to call the police before passing out. </a:t>
            </a:r>
          </a:p>
          <a:p>
            <a:r>
              <a:rPr lang="en-US" dirty="0"/>
              <a:t>She was found hiding in a tree holding a gerbil. Thirsty, hungry, and tired, she was taken to a hospital. She has never been to school. She seemed relieved and sorry that he was still alive.</a:t>
            </a:r>
          </a:p>
          <a:p>
            <a:r>
              <a:rPr lang="en-US" dirty="0"/>
              <a:t>The Resolution: Will be taken in by a half-sister in the </a:t>
            </a:r>
            <a:r>
              <a:rPr lang="en-US" dirty="0" err="1"/>
              <a:t>Vendée</a:t>
            </a:r>
            <a:r>
              <a:rPr lang="en-US" dirty="0"/>
              <a:t>. The judge ordered psychiatric counseling.  The great-uncle is accused of kidnapping, holding against her will, violence &amp; ill-treatment.  No sexual offences.</a:t>
            </a:r>
          </a:p>
        </p:txBody>
      </p:sp>
      <p:pic>
        <p:nvPicPr>
          <p:cNvPr id="7170"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6515" y="3534411"/>
            <a:ext cx="4840605" cy="32004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old guy on gro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7828" y="3968433"/>
            <a:ext cx="3695700" cy="2638425"/>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Broken clay j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695" y="4388473"/>
            <a:ext cx="1859280" cy="1213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66646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of the abused pigeon</a:t>
            </a:r>
          </a:p>
        </p:txBody>
      </p:sp>
      <p:sp>
        <p:nvSpPr>
          <p:cNvPr id="3" name="Content Placeholder 2"/>
          <p:cNvSpPr>
            <a:spLocks noGrp="1"/>
          </p:cNvSpPr>
          <p:nvPr>
            <p:ph idx="1"/>
          </p:nvPr>
        </p:nvSpPr>
        <p:spPr>
          <a:xfrm>
            <a:off x="838200" y="1435100"/>
            <a:ext cx="7543800" cy="5422899"/>
          </a:xfrm>
        </p:spPr>
        <p:txBody>
          <a:bodyPr>
            <a:normAutofit fontScale="77500" lnSpcReduction="20000"/>
          </a:bodyPr>
          <a:lstStyle/>
          <a:p>
            <a:r>
              <a:rPr lang="en-US" dirty="0" err="1"/>
              <a:t>Adamsberg</a:t>
            </a:r>
            <a:r>
              <a:rPr lang="en-US" dirty="0"/>
              <a:t> found a pigeon with its feet bound together near his office</a:t>
            </a:r>
          </a:p>
          <a:p>
            <a:r>
              <a:rPr lang="en-US" dirty="0"/>
              <a:t>Violette </a:t>
            </a:r>
            <a:r>
              <a:rPr lang="en-US" dirty="0" err="1"/>
              <a:t>Rettancourt</a:t>
            </a:r>
            <a:r>
              <a:rPr lang="en-US" dirty="0"/>
              <a:t> saves the pigeon’s life: gives instructions to  </a:t>
            </a:r>
            <a:r>
              <a:rPr lang="en-US" dirty="0" err="1"/>
              <a:t>Adamsberg’s</a:t>
            </a:r>
            <a:r>
              <a:rPr lang="en-US" dirty="0"/>
              <a:t> son to continue care</a:t>
            </a:r>
          </a:p>
          <a:p>
            <a:r>
              <a:rPr lang="en-US" dirty="0" err="1"/>
              <a:t>Zerk</a:t>
            </a:r>
            <a:r>
              <a:rPr lang="en-US" dirty="0"/>
              <a:t> continues care, very proud of the pigeon’s progress. Names him </a:t>
            </a:r>
            <a:r>
              <a:rPr lang="en-US" dirty="0" err="1"/>
              <a:t>Hellebaud</a:t>
            </a:r>
            <a:r>
              <a:rPr lang="en-US" dirty="0"/>
              <a:t>.</a:t>
            </a:r>
          </a:p>
          <a:p>
            <a:r>
              <a:rPr lang="en-US" dirty="0"/>
              <a:t>Can’t get him to fly: physical or mental? (In some way, related to Léo- he flies away when she regains her memory &amp; talks)</a:t>
            </a:r>
          </a:p>
          <a:p>
            <a:r>
              <a:rPr lang="en-US" dirty="0"/>
              <a:t>Enzo Lalonde-lab tech-says that there is some skin on string- the guilty party will have a scrape or barely visible lesion- but he asks for more time: very busy with CL-BR</a:t>
            </a:r>
          </a:p>
          <a:p>
            <a:r>
              <a:rPr lang="en-US" dirty="0" err="1"/>
              <a:t>Momo</a:t>
            </a:r>
            <a:r>
              <a:rPr lang="en-US" dirty="0"/>
              <a:t> gives info leading to the “youngster” who injured the pigeon: The string was from a </a:t>
            </a:r>
            <a:r>
              <a:rPr lang="en-US" dirty="0" err="1"/>
              <a:t>diabolo</a:t>
            </a:r>
            <a:r>
              <a:rPr lang="en-US" dirty="0"/>
              <a:t>, and was brand new- thus from a store near </a:t>
            </a:r>
            <a:r>
              <a:rPr lang="en-US" dirty="0" err="1"/>
              <a:t>Adamsberg’s</a:t>
            </a:r>
            <a:r>
              <a:rPr lang="en-US" dirty="0"/>
              <a:t> office (since pigeon couldn’t walk or fly). </a:t>
            </a:r>
          </a:p>
          <a:p>
            <a:r>
              <a:rPr lang="en-US" dirty="0"/>
              <a:t>In the end the pigeon flies away, but returns for a visit &amp; to tell his tale.</a:t>
            </a:r>
          </a:p>
        </p:txBody>
      </p:sp>
      <p:pic>
        <p:nvPicPr>
          <p:cNvPr id="23554" name="Picture 2" descr="http://www.pitts.be/userfiles/Piergoers%20protest%20pigeon%20poison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3847" y="365125"/>
            <a:ext cx="1599406" cy="159940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9813" r="18906"/>
          <a:stretch/>
        </p:blipFill>
        <p:spPr>
          <a:xfrm>
            <a:off x="10058400" y="1825625"/>
            <a:ext cx="1689100" cy="275629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53847" y="4716859"/>
            <a:ext cx="2475706" cy="1856780"/>
          </a:xfrm>
          <a:prstGeom prst="rect">
            <a:avLst/>
          </a:prstGeom>
        </p:spPr>
      </p:pic>
    </p:spTree>
    <p:extLst>
      <p:ext uri="{BB962C8B-B14F-4D97-AF65-F5344CB8AC3E}">
        <p14:creationId xmlns:p14="http://schemas.microsoft.com/office/powerpoint/2010/main" val="3094464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51618"/>
            <a:ext cx="10515600" cy="491332"/>
          </a:xfrm>
        </p:spPr>
        <p:txBody>
          <a:bodyPr>
            <a:normAutofit fontScale="90000"/>
          </a:bodyPr>
          <a:lstStyle/>
          <a:p>
            <a:r>
              <a:rPr lang="en-US" dirty="0"/>
              <a:t>Paris: 18ème arrondissement</a:t>
            </a:r>
          </a:p>
        </p:txBody>
      </p:sp>
      <p:sp>
        <p:nvSpPr>
          <p:cNvPr id="3" name="Content Placeholder 2"/>
          <p:cNvSpPr>
            <a:spLocks noGrp="1"/>
          </p:cNvSpPr>
          <p:nvPr>
            <p:ph idx="1"/>
          </p:nvPr>
        </p:nvSpPr>
        <p:spPr>
          <a:xfrm>
            <a:off x="1021080" y="1856839"/>
            <a:ext cx="10515600" cy="3809805"/>
          </a:xfrm>
        </p:spPr>
        <p:txBody>
          <a:bodyPr/>
          <a:lstStyle/>
          <a:p>
            <a:r>
              <a:rPr lang="en-US" dirty="0"/>
              <a:t>The death/ murder of </a:t>
            </a:r>
            <a:r>
              <a:rPr lang="en-US" dirty="0" err="1"/>
              <a:t>Lucette</a:t>
            </a:r>
            <a:r>
              <a:rPr lang="en-US" dirty="0"/>
              <a:t> </a:t>
            </a:r>
            <a:r>
              <a:rPr lang="en-US" dirty="0" err="1"/>
              <a:t>Tuilot</a:t>
            </a:r>
            <a:endParaRPr lang="en-US" dirty="0"/>
          </a:p>
        </p:txBody>
      </p:sp>
      <p:pic>
        <p:nvPicPr>
          <p:cNvPr id="4" name="Picture 2" descr="Image result for old lady in bed cartoon"/>
          <p:cNvPicPr>
            <a:picLocks noChangeAspect="1" noChangeArrowheads="1"/>
          </p:cNvPicPr>
          <p:nvPr/>
        </p:nvPicPr>
        <p:blipFill rotWithShape="1">
          <a:blip r:embed="rId2">
            <a:extLst>
              <a:ext uri="{28A0092B-C50C-407E-A947-70E740481C1C}">
                <a14:useLocalDpi xmlns:a14="http://schemas.microsoft.com/office/drawing/2010/main" val="0"/>
              </a:ext>
            </a:extLst>
          </a:blip>
          <a:srcRect l="7334" t="8888" r="3580" b="12143"/>
          <a:stretch/>
        </p:blipFill>
        <p:spPr bwMode="auto">
          <a:xfrm>
            <a:off x="6529614" y="1856840"/>
            <a:ext cx="3327400" cy="31461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rats on floor cartoon"/>
          <p:cNvPicPr>
            <a:picLocks noChangeAspect="1" noChangeArrowheads="1"/>
          </p:cNvPicPr>
          <p:nvPr/>
        </p:nvPicPr>
        <p:blipFill rotWithShape="1">
          <a:blip r:embed="rId3">
            <a:extLst>
              <a:ext uri="{28A0092B-C50C-407E-A947-70E740481C1C}">
                <a14:useLocalDpi xmlns:a14="http://schemas.microsoft.com/office/drawing/2010/main" val="0"/>
              </a:ext>
            </a:extLst>
          </a:blip>
          <a:srcRect l="61879" t="60926"/>
          <a:stretch/>
        </p:blipFill>
        <p:spPr bwMode="auto">
          <a:xfrm>
            <a:off x="9247414" y="5175313"/>
            <a:ext cx="1219200" cy="881698"/>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Image result for jean-baptiste adamsber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3336" y="2836053"/>
            <a:ext cx="3916612" cy="3025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467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1484 -0.02569 L -0.01484 -0.02569 C -0.00677 -0.06875 -0.0164 -0.02708 -0.00481 -0.05671 C 0.00013 -0.06944 0.0043 -0.08333 0.00886 -0.09676 C 0.01094 -0.10255 0.01289 -0.1088 0.01524 -0.11458 C 0.0181 -0.12199 0.02136 -0.12894 0.02396 -0.13681 C 0.03021 -0.15509 0.03034 -0.16181 0.03516 -0.18125 C 0.0487 -0.23611 0.02813 -0.14514 0.04141 -0.21227 C 0.04714 -0.24074 0.0461 -0.22269 0.04896 -0.25 C 0.05013 -0.26181 0.05105 -0.28681 0.05144 -0.29676 C 0.05183 -0.33218 0.05196 -0.36782 0.05274 -0.40324 C 0.05274 -0.40787 0.053 -0.4125 0.05391 -0.41667 C 0.05469 -0.4206 0.06185 -0.43889 0.06263 -0.4412 C 0.06368 -0.44398 0.06407 -0.44722 0.06524 -0.45 C 0.07761 -0.48102 0.05599 -0.41713 0.07513 -0.46991 C 0.07722 -0.47546 0.07852 -0.48194 0.08021 -0.48773 C 0.08099 -0.49074 0.07826 -0.48194 0.07761 -0.47894 C 0.07644 -0.47222 0.07565 -0.46528 0.07396 -0.4588 C 0.07149 -0.44954 0.06797 -0.4412 0.06524 -0.43218 C 0.0625 -0.42338 0.06042 -0.41412 0.05769 -0.40556 C 0.05664 -0.40231 0.05508 -0.39977 0.05391 -0.39676 C 0.05131 -0.38935 0.04922 -0.38148 0.04649 -0.37454 C 0.0444 -0.36921 0.04232 -0.36389 0.04024 -0.3588 C 0.03412 -0.34444 0.03529 -0.35023 0.03021 -0.33218 C 0.02839 -0.32569 0.02696 -0.31875 0.02513 -0.31227 C 0.02058 -0.29468 0.02448 -0.3125 0.01888 -0.28773 C 0.01758 -0.28194 0.01667 -0.27569 0.01524 -0.26991 C 0.0142 -0.2662 0.0125 -0.26273 0.01146 -0.2588 C 0.00886 -0.25023 0.00638 -0.2412 0.00391 -0.23218 C 0.00261 -0.22778 0.00105 -0.22361 0.00013 -0.21898 C -0.00664 -0.18264 0.00144 -0.22824 -0.00364 -0.19236 C -0.00416 -0.18773 -0.00547 -0.18356 -0.00612 -0.17894 C -0.00716 -0.17153 -0.00755 -0.16412 -0.00859 -0.15671 C -0.01263 -0.12639 -0.01198 -0.13657 -0.01731 -0.10556 C -0.01992 -0.09005 -0.02252 -0.07454 -0.02487 -0.05903 C -0.02552 -0.05463 -0.02539 -0.05 -0.02604 -0.0456 C -0.03216 -0.00579 -0.02578 -0.05833 -0.02981 -0.02569 C -0.03033 -0.02199 -0.0306 -0.01806 -0.03112 -0.01458 C -0.0319 -0.00856 -0.03281 -0.00278 -0.03359 0.00324 C -0.03593 0.02269 -0.03307 0.01065 -0.03737 0.02546 C -0.03776 0.02917 -0.03737 0.03356 -0.03854 0.03657 C -0.04036 0.04144 -0.04427 0.03773 -0.04609 0.03657 L -0.03854 0.01875 C -0.03737 0.01597 -0.03632 0.0125 -0.03476 0.00995 C -0.02695 -0.00394 -0.02356 -0.0088 -0.01731 -0.02778 C -0.01106 -0.04699 -0.0052 -0.06667 0.00144 -0.08565 C 0.00352 -0.09144 0.00573 -0.09722 0.00769 -0.10347 C 0.0086 -0.10625 0.00925 -0.10949 0.01016 -0.11227 C 0.01094 -0.11458 0.01198 -0.11667 0.01263 -0.11898 C 0.0142 -0.12384 0.0168 -0.13519 0.01888 -0.13889 C 0.0198 -0.14051 0.02149 -0.14051 0.02266 -0.1412 C 0.0293 -0.14051 0.03607 -0.13981 0.04271 -0.13889 C 0.04597 -0.13843 0.04948 -0.13866 0.05274 -0.13681 C 0.05469 -0.13542 0.05586 -0.13171 0.05769 -0.13009 C 0.05925 -0.1287 0.06107 -0.12894 0.06263 -0.12778 C 0.06693 -0.12477 0.07253 -0.11898 0.07644 -0.11458 C 0.07774 -0.11296 0.07878 -0.11134 0.08021 -0.10995 C 0.08295 -0.10741 0.08607 -0.10579 0.08894 -0.10347 C 0.09063 -0.10208 0.09232 -0.10046 0.09388 -0.09884 C 0.09636 -0.10046 0.09922 -0.10069 0.10144 -0.10347 C 0.10313 -0.10532 0.10404 -0.10926 0.10521 -0.11227 C 0.1073 -0.11806 0.10925 -0.12431 0.11146 -0.13009 C 0.11381 -0.13611 0.11667 -0.14167 0.11888 -0.14792 C 0.12162 -0.15509 0.12383 -0.16273 0.12644 -0.17014 C 0.13008 -0.18056 0.13438 -0.19028 0.13763 -0.20116 C 0.15196 -0.24838 0.13451 -0.19213 0.14649 -0.23449 C 0.14792 -0.23981 0.15013 -0.24444 0.15144 -0.25 C 0.16498 -0.30625 0.1461 -0.23773 0.15638 -0.27454 C 0.1569 -0.27963 0.15703 -0.28495 0.15769 -0.29005 C 0.15795 -0.29236 0.15886 -0.29444 0.15886 -0.29676 C 0.15886 -0.33958 0.15873 -0.38264 0.15769 -0.42546 C 0.15743 -0.4338 0.15599 -0.4419 0.15521 -0.45 C 0.1543 -0.45972 0.15378 -0.46944 0.15274 -0.47894 C 0.1517 -0.48727 0.15026 -0.49514 0.14896 -0.50324 C 0.14571 -0.52269 0.13894 -0.56111 0.13894 -0.56111 C 0.13855 -0.5662 0.13842 -0.57153 0.13763 -0.57662 C 0.13711 -0.58056 0.13594 -0.58403 0.13516 -0.58773 C 0.13425 -0.59213 0.13347 -0.59676 0.13269 -0.60116 C 0.13177 -0.61366 0.13112 -0.62639 0.13021 -0.63889 C 0.12956 -0.64606 0.12748 -0.65463 0.12644 -0.66111 C 0.11914 -0.70787 0.12578 -0.67106 0.12019 -0.70116 C 0.1198 -0.70694 0.11993 -0.71319 0.11888 -0.71898 C 0.11719 -0.72824 0.1142 -0.72801 0.11016 -0.73218 C 0.10886 -0.73356 0.10782 -0.73542 0.10638 -0.73657 C 0.10469 -0.73819 0.09922 -0.74028 0.09766 -0.74097 C 0.09388 -0.73958 0.08972 -0.74028 0.08646 -0.73657 C 0.0819 -0.73171 0.07956 -0.72199 0.07513 -0.71667 L 0.07136 -0.71227 C 0.07058 -0.70926 0.06993 -0.70625 0.06888 -0.70324 C 0.06615 -0.69514 0.06185 -0.68796 0.06016 -0.67894 L 0.05769 -0.66551 C 0.0573 -0.6537 0.05951 -0.64051 0.05638 -0.63009 C 0.05508 -0.62546 0.05052 -0.63056 0.04766 -0.63218 C 0.04506 -0.63356 0.04284 -0.63727 0.04024 -0.63889 C 0.03776 -0.64028 0.03516 -0.64051 0.03269 -0.6412 C 0.0168 -0.64514 0.02839 -0.6412 0.01641 -0.6456 C 0.01472 -0.64398 0.01302 -0.64282 0.01146 -0.6412 C 0.01016 -0.63981 0.00899 -0.63796 0.00769 -0.63657 C 0.00651 -0.63565 0.00521 -0.63519 0.00391 -0.63449 C 0.00222 -0.63009 -0.00013 -0.62616 -0.00104 -0.62106 C -0.00143 -0.61898 -0.00143 -0.6162 -0.00234 -0.61435 C -0.00325 -0.61273 -0.00481 -0.61227 -0.00612 -0.61227 C -0.02018 -0.61088 -0.03437 -0.61065 -0.04856 -0.60995 C -0.05273 -0.60856 -0.0569 -0.60671 -0.06106 -0.60556 C -0.08828 -0.59745 -0.0582 -0.60787 -0.07734 -0.60116 C -0.07981 -0.60185 -0.08255 -0.60139 -0.08489 -0.60324 C -0.08619 -0.60463 -0.08632 -0.6081 -0.08737 -0.60995 C -0.0914 -0.61736 -0.09388 -0.6169 -0.09856 -0.62338 C -0.1026 -0.6287 -0.10156 -0.63102 -0.10612 -0.63449 C -0.10768 -0.63565 -0.1095 -0.63565 -0.11106 -0.63657 C -0.12343 -0.64398 -0.11067 -0.63958 -0.12734 -0.64329 C -0.14401 -0.64259 -0.16067 -0.64375 -0.17734 -0.6412 C -0.18229 -0.64028 -0.18541 -0.63472 -0.18737 -0.62778 C -0.18854 -0.62361 -0.18841 -0.61736 -0.19114 -0.61435 C -0.19336 -0.61204 -0.19596 -0.61065 -0.19856 -0.60995 C -0.21054 -0.60648 -0.21718 -0.60787 -0.22734 -0.60324 C -0.22864 -0.60278 -0.22994 -0.60231 -0.23112 -0.60116 C -0.23372 -0.59861 -0.23606 -0.59514 -0.23854 -0.59213 L -0.24609 -0.58333 C -0.24726 -0.57963 -0.24843 -0.57569 -0.24987 -0.57222 C -0.2526 -0.56458 -0.25625 -0.5581 -0.25859 -0.55 C -0.25976 -0.5456 -0.26132 -0.5412 -0.26237 -0.53657 C -0.26757 -0.51227 -0.26198 -0.5287 -0.26731 -0.51435 C -0.2681 -0.50856 -0.26927 -0.50278 -0.26979 -0.49676 C -0.27057 -0.48773 -0.26992 -0.4787 -0.27109 -0.46991 C -0.27226 -0.46134 -0.27734 -0.4544 -0.28112 -0.45 C -0.28385 -0.44676 -0.29297 -0.44074 -0.29479 -0.43889 C -0.3 -0.43403 -0.30976 -0.42338 -0.30976 -0.42338 C -0.31575 -0.40764 -0.30807 -0.42662 -0.31731 -0.40995 C -0.32513 -0.3963 -0.31744 -0.40648 -0.32356 -0.39005 C -0.32487 -0.38657 -0.32695 -0.38403 -0.32864 -0.38102 C -0.33294 -0.35764 -0.33033 -0.37222 -0.33606 -0.33657 C -0.33685 -0.33148 -0.33815 -0.32639 -0.33854 -0.32106 L -0.33984 -0.30556 C -0.33893 -0.2544 -0.33841 -0.20324 -0.33737 -0.15231 C -0.33698 -0.13403 -0.3358 -0.11296 -0.33489 -0.09444 C -0.33528 -0.08333 -0.33411 -0.07176 -0.33606 -0.06111 C -0.33724 -0.05509 -0.34036 -0.05023 -0.34362 -0.04792 C -0.34648 -0.0456 -0.34922 -0.04259 -0.35234 -0.0412 C -0.3552 -0.03981 -0.3582 -0.03981 -0.36106 -0.03889 C -0.37565 -0.03495 -0.36106 -0.03819 -0.37981 -0.03449 C -0.38984 -0.03519 -0.39987 -0.03542 -0.40976 -0.03681 C -0.43711 -0.04051 -0.41757 -0.03981 -0.44101 -0.04792 C -0.44518 -0.04931 -0.44935 -0.04931 -0.45351 -0.05 C -0.48997 -0.07523 -0.46328 -0.05347 -0.49101 -0.08333 C -0.50182 -0.09491 -0.51276 -0.10556 -0.52356 -0.11667 C -0.52565 -0.11898 -0.52981 -0.12338 -0.52981 -0.12338 C -0.5306 -0.12569 -0.53125 -0.12824 -0.53229 -0.13009 C -0.54062 -0.14491 -0.5345 -0.12708 -0.54362 -0.14792 C -0.54466 -0.15046 -0.54531 -0.1537 -0.54609 -0.15671 C -0.54895 -0.16829 -0.54895 -0.17014 -0.55104 -0.18333 C -0.55156 -0.19144 -0.55169 -0.19977 -0.55234 -0.20787 C -0.55377 -0.22639 -0.55729 -0.26343 -0.55729 -0.26343 C -0.55781 -0.27361 -0.55807 -0.28403 -0.55859 -0.29444 C -0.55898 -0.30324 -0.5595 -0.31227 -0.55976 -0.32106 C -0.5608 -0.3463 -0.56093 -0.37153 -0.56237 -0.39676 C -0.56315 -0.40995 -0.57825 -0.43843 -0.57851 -0.43889 C -0.59153 -0.46505 -0.59544 -0.46921 -0.61237 -0.48773 C -0.61471 -0.49051 -0.61718 -0.49259 -0.61979 -0.49444 C -0.62435 -0.49792 -0.62773 -0.49907 -0.63229 -0.50116 C -0.63567 -0.49954 -0.63919 -0.49907 -0.64231 -0.49676 C -0.64427 -0.49514 -0.64583 -0.49236 -0.64726 -0.49005 C -0.6556 -0.47685 -0.65156 -0.48171 -0.65859 -0.46782 C -0.66015 -0.46458 -0.66211 -0.46227 -0.66354 -0.4588 C -0.67135 -0.44074 -0.67317 -0.43472 -0.67851 -0.41898 C -0.67942 -0.41366 -0.68007 -0.40833 -0.68112 -0.40324 C -0.68177 -0.40023 -0.6832 -0.39769 -0.68359 -0.39444 C -0.6845 -0.38727 -0.68437 -0.37963 -0.68476 -0.37222 C -0.68437 -0.35231 -0.68424 -0.33218 -0.68359 -0.31227 C -0.68281 -0.29051 -0.67825 -0.3081 -0.68359 -0.27222 C -0.68398 -0.26968 -0.6858 -0.26806 -0.68737 -0.26782 C -0.69765 -0.26574 -0.7082 -0.2662 -0.71862 -0.26551 C -0.7207 -0.26412 -0.72278 -0.2625 -0.72487 -0.26111 C -0.72734 -0.25949 -0.72994 -0.2588 -0.73229 -0.25671 C -0.7332 -0.25602 -0.74323 -0.24398 -0.74479 -0.2412 C -0.74635 -0.23843 -0.74961 -0.2294 -0.75104 -0.22569 C -0.75143 -0.22199 -0.75169 -0.21806 -0.75234 -0.21458 C -0.75468 -0.20046 -0.7569 -0.20069 -0.75859 -0.18333 L -0.75976 -0.17014 C -0.75898 -0.14931 -0.7595 -0.12824 -0.75729 -0.10787 C -0.75586 -0.09468 -0.74283 -0.07593 -0.73854 -0.07014 C -0.72981 -0.05787 -0.71888 -0.04653 -0.70859 -0.03889 C -0.70573 -0.03681 -0.70273 -0.03588 -0.69987 -0.03449 C -0.69856 -0.03588 -0.69687 -0.03657 -0.69609 -0.03889 C -0.69257 -0.04931 -0.69283 -0.05556 -0.69101 -0.06551 C -0.69036 -0.07014 -0.68932 -0.07454 -0.68854 -0.07894 C -0.68724 -0.08634 -0.68632 -0.09375 -0.68476 -0.10116 C -0.68372 -0.10648 -0.68229 -0.11157 -0.68112 -0.11667 C -0.6806 -0.11898 -0.6802 -0.12106 -0.67981 -0.12338 C -0.66927 -0.11875 -0.66562 -0.11829 -0.65612 -0.09444 C -0.64856 -0.07593 -0.65273 -0.08264 -0.64479 -0.07222 C -0.64362 -0.06852 -0.64244 -0.06458 -0.64101 -0.06111 C -0.63593 -0.04861 -0.63112 -0.04884 -0.63737 -0.03218 C -0.63841 -0.0294 -0.64062 -0.0294 -0.64231 -0.02778 C -0.64323 -0.02569 -0.64765 -0.01551 -0.64856 -0.01227 C -0.65377 0.00602 -0.64518 -0.01806 -0.65234 0.00116 C -0.65273 0.00625 -0.65299 0.01157 -0.65351 0.01667 C -0.6539 0.01968 -0.65494 0.02245 -0.65481 0.02546 C -0.65403 0.04931 -0.65273 0.07292 -0.65104 0.09653 C -0.65065 0.10185 -0.65 0.10741 -0.64856 0.11227 C -0.63593 0.15556 -0.6319 0.16319 -0.61106 0.19653 C -0.60625 0.20417 -0.59297 0.22106 -0.58606 0.22778 C -0.58359 0.23009 -0.57903 0.23264 -0.57604 0.23449 C -0.56289 0.22847 -0.58177 0.23796 -0.56354 0.22338 C -0.56132 0.22153 -0.54791 0.21898 -0.54739 0.21875 C -0.54349 0.21759 -0.53984 0.21574 -0.53606 0.21435 C -0.53359 0.21343 -0.53112 0.21296 -0.52851 0.21227 C -0.52643 0.20995 -0.52408 0.20856 -0.52226 0.20556 C -0.52057 0.20255 -0.51979 0.19815 -0.51862 0.19444 C -0.5138 0.1787 -0.51315 0.17523 -0.50976 0.1588 C -0.50846 0.15231 -0.50755 0.14537 -0.50612 0.13889 C -0.50547 0.13565 -0.50429 0.1331 -0.50351 0.12986 C -0.50299 0.12708 -0.50286 0.12407 -0.50234 0.12106 C -0.50195 0.11875 -0.50143 0.11667 -0.50104 0.11435 C -0.50052 0.11065 -0.50026 0.10694 -0.49987 0.10324 C -0.49948 0.10023 -0.49895 0.09745 -0.49856 0.09444 C -0.49765 0.08773 -0.49713 0.08102 -0.49609 0.07431 C -0.49544 0.0706 -0.4944 0.0669 -0.49362 0.06319 C -0.4901 0.01944 -0.49583 0.08912 -0.48854 0.01667 C -0.4875 0.00625 -0.48724 -0.00417 -0.48606 -0.01458 C -0.48476 -0.02569 -0.48255 -0.03657 -0.48112 -0.04792 C -0.472 -0.11921 -0.48281 -0.05116 -0.47239 -0.10995 C -0.47096 -0.11736 -0.46979 -0.12477 -0.46862 -0.13218 C -0.46731 -0.14074 -0.46536 -0.15694 -0.46354 -0.16551 C -0.46289 -0.16875 -0.46185 -0.17153 -0.46106 -0.17454 C -0.46028 -0.18194 -0.4595 -0.18935 -0.45859 -0.19676 C -0.4582 -0.19977 -0.45768 -0.20255 -0.45729 -0.20556 C -0.4569 -0.20926 -0.45664 -0.21296 -0.45612 -0.21667 C -0.45455 -0.22569 -0.45247 -0.23426 -0.45104 -0.24329 C -0.45039 -0.24769 -0.45039 -0.25231 -0.44987 -0.25671 C -0.44791 -0.27014 -0.44635 -0.2838 -0.44362 -0.29676 C -0.43685 -0.32778 -0.44283 -0.32222 -0.43359 -0.32778 C -0.42981 -0.32639 -0.42578 -0.32639 -0.42239 -0.32338 C -0.42109 -0.32222 -0.42187 -0.31852 -0.42109 -0.31667 C -0.42005 -0.31412 -0.41862 -0.31227 -0.41731 -0.30995 C -0.41692 -0.30787 -0.41666 -0.30556 -0.41601 -0.30324 C -0.41367 -0.29468 -0.41172 -0.29074 -0.40859 -0.28333 C -0.4069 -0.27454 -0.40494 -0.26574 -0.40351 -0.25671 C -0.39843 -0.22361 -0.40638 -0.26134 -0.39987 -0.23218 C -0.39843 -0.20093 -0.39778 -0.18958 -0.39726 -0.1544 C -0.39635 -0.08657 -0.40078 -0.03727 -0.39101 0.02338 C -0.3901 0.02963 -0.38763 0.03495 -0.38606 0.04097 C -0.38476 0.04606 -0.38424 0.05208 -0.38229 0.05671 C -0.37448 0.07523 -0.37422 0.07222 -0.36731 0.08102 C -0.36562 0.0831 -0.36406 0.08542 -0.36237 0.08773 C -0.35651 0.08704 -0.35052 0.08819 -0.34479 0.08542 C -0.33763 0.08194 -0.33567 0.07523 -0.33112 0.06782 C -0.33033 0.06644 -0.31953 0.04907 -0.31601 0.0456 C -0.31497 0.04444 -0.31354 0.04398 -0.31237 0.04329 C -0.30846 0.03773 -0.30586 0.03287 -0.30104 0.02986 C -0.29908 0.0287 -0.29687 0.02847 -0.29479 0.02778 C -0.29362 0.02616 -0.29244 0.02454 -0.29101 0.02338 C -0.28906 0.02153 -0.28698 0.02014 -0.28476 0.01875 C -0.28359 0.01806 -0.28229 0.01759 -0.28112 0.01667 C -0.27968 0.01551 -0.27864 0.01366 -0.27734 0.01227 C -0.26653 0.01435 -0.2556 0.01528 -0.24479 0.01875 C -0.24205 0.01968 -0.23997 0.02361 -0.23737 0.02546 C -0.23489 0.02731 -0.23229 0.02824 -0.22981 0.02986 C -0.20664 0.04491 -0.23828 0.02477 -0.21862 0.03889 C -0.21614 0.04051 -0.21106 0.04329 -0.21106 0.04329 C -0.20859 0.04028 -0.20599 0.03773 -0.20351 0.03449 C -0.19661 0.02477 -0.20325 0.02986 -0.19609 0.02546 C -0.18541 0.00972 -0.19114 0.01782 -0.17864 0.00116 C -0.17695 -0.00116 -0.17552 -0.0044 -0.17356 -0.00556 L -0.16601 -0.00995 L -0.16237 -0.01227 C -0.15573 -0.01157 -0.14895 -0.0088 -0.14231 -0.00995 C -0.14088 -0.01042 -0.14075 -0.01458 -0.13984 -0.01667 C -0.13867 -0.01921 -0.13711 -0.02083 -0.13606 -0.02338 C -0.13424 -0.02755 -0.13281 -0.03218 -0.13112 -0.03681 C -0.1302 -0.03889 -0.12929 -0.04097 -0.12851 -0.04329 C -0.12773 -0.0463 -0.12682 -0.04931 -0.12604 -0.05231 C -0.12552 -0.0544 -0.12487 -0.05903 -0.12487 -0.05903 L -0.12487 -0.05903 " pathEditMode="relative" ptsTypes="AAAAAAAAAAAAAAAAAAAAAAAAAAAAAAAAAAAAAAAAAAAAAAAAAAAAAAAAAAAAAAAAAAAAAAAAAAAAAAAAAAAAAAAAAAAAAAAAAAAAAAAAAAAAAAAAAAAAAAAAAAAAAAAAAAAAAAAAAAAAAAAAAAAAAAAAAAAAAAAAAAAAAAAAAAAAAAAAAAAAAAAAAAAAAAAAAAAAAAAAAAAAAAAAAAAAAAAAAAAAAAAAAAAAAAAAAAAAAAAAAAAAAAAAAAAAAAAAAAAAAAAAAAAAAAAAAA">
                                      <p:cBhvr>
                                        <p:cTn id="6" dur="3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Fred Vargas</a:t>
            </a:r>
            <a:br>
              <a:rPr lang="en-US" dirty="0"/>
            </a:br>
            <a:r>
              <a:rPr lang="en-US" dirty="0"/>
              <a:t>Writer</a:t>
            </a:r>
          </a:p>
        </p:txBody>
      </p:sp>
      <p:sp>
        <p:nvSpPr>
          <p:cNvPr id="3" name="Content Placeholder 2"/>
          <p:cNvSpPr>
            <a:spLocks noGrp="1"/>
          </p:cNvSpPr>
          <p:nvPr>
            <p:ph idx="1"/>
          </p:nvPr>
        </p:nvSpPr>
        <p:spPr>
          <a:xfrm>
            <a:off x="348343" y="2054224"/>
            <a:ext cx="10515600" cy="4803775"/>
          </a:xfrm>
        </p:spPr>
        <p:txBody>
          <a:bodyPr>
            <a:normAutofit fontScale="85000" lnSpcReduction="20000"/>
          </a:bodyPr>
          <a:lstStyle/>
          <a:p>
            <a:r>
              <a:rPr lang="en-US" b="1" dirty="0">
                <a:effectLst/>
              </a:rPr>
              <a:t>Fred Vargas</a:t>
            </a:r>
            <a:r>
              <a:rPr lang="en-US" dirty="0">
                <a:effectLst/>
              </a:rPr>
              <a:t> is the pseudonym of the French historian, archaeologist and writer </a:t>
            </a:r>
            <a:r>
              <a:rPr lang="en-US" dirty="0" err="1">
                <a:solidFill>
                  <a:srgbClr val="FF0000"/>
                </a:solidFill>
                <a:effectLst/>
              </a:rPr>
              <a:t>Frédérique</a:t>
            </a:r>
            <a:r>
              <a:rPr lang="en-US" dirty="0">
                <a:solidFill>
                  <a:srgbClr val="FF0000"/>
                </a:solidFill>
                <a:effectLst/>
              </a:rPr>
              <a:t> </a:t>
            </a:r>
            <a:r>
              <a:rPr lang="en-US" dirty="0" err="1">
                <a:solidFill>
                  <a:srgbClr val="FF0000"/>
                </a:solidFill>
                <a:effectLst/>
              </a:rPr>
              <a:t>Audoin-Rouzeau</a:t>
            </a:r>
            <a:r>
              <a:rPr lang="en-US" dirty="0"/>
              <a:t>, </a:t>
            </a:r>
            <a:r>
              <a:rPr lang="en-US" dirty="0">
                <a:effectLst/>
              </a:rPr>
              <a:t>born June 7, 1957 in Paris.</a:t>
            </a:r>
            <a:r>
              <a:rPr lang="en-US" dirty="0"/>
              <a:t> </a:t>
            </a:r>
          </a:p>
          <a:p>
            <a:r>
              <a:rPr lang="en-US" dirty="0"/>
              <a:t>"Fred" is the diminutive of her given name, </a:t>
            </a:r>
            <a:r>
              <a:rPr lang="en-US" dirty="0" err="1"/>
              <a:t>Frédérique</a:t>
            </a:r>
            <a:r>
              <a:rPr lang="en-US" dirty="0"/>
              <a:t>. "Vargas" derives from the Ava Gardner character in "The Barefoot Contessa". She chose to separate her public persona as a writer from her scientific persona by adopting the pseudonym Fred Vargas. </a:t>
            </a:r>
          </a:p>
          <a:p>
            <a:r>
              <a:rPr lang="en-US" dirty="0"/>
              <a:t>She wrote her first crime fiction novel in 1986 – </a:t>
            </a:r>
            <a:r>
              <a:rPr lang="en-US" i="1" dirty="0"/>
              <a:t>Les </a:t>
            </a:r>
            <a:r>
              <a:rPr lang="en-US" i="1" dirty="0" err="1"/>
              <a:t>Jeux</a:t>
            </a:r>
            <a:r>
              <a:rPr lang="en-US" i="1" dirty="0"/>
              <a:t> de </a:t>
            </a:r>
            <a:r>
              <a:rPr lang="en-US" i="1" dirty="0" err="1"/>
              <a:t>l'amour</a:t>
            </a:r>
            <a:r>
              <a:rPr lang="en-US" i="1" dirty="0"/>
              <a:t> et de la mort</a:t>
            </a:r>
            <a:r>
              <a:rPr lang="en-US" dirty="0"/>
              <a:t>, which won the Prix du festival de Cognac.</a:t>
            </a:r>
          </a:p>
          <a:p>
            <a:r>
              <a:rPr lang="en-US" dirty="0"/>
              <a:t>She has written 3 Evangelist </a:t>
            </a:r>
            <a:r>
              <a:rPr lang="en-US" i="1" dirty="0" err="1"/>
              <a:t>policiers</a:t>
            </a:r>
            <a:r>
              <a:rPr lang="en-US" dirty="0"/>
              <a:t> with Marc </a:t>
            </a:r>
            <a:r>
              <a:rPr lang="en-US" dirty="0" err="1"/>
              <a:t>Vandoosler</a:t>
            </a:r>
            <a:r>
              <a:rPr lang="en-US" dirty="0"/>
              <a:t> as the protagonist and 9 </a:t>
            </a:r>
            <a:r>
              <a:rPr lang="en-US" i="1" dirty="0" err="1"/>
              <a:t>policiers</a:t>
            </a:r>
            <a:r>
              <a:rPr lang="en-US" dirty="0"/>
              <a:t> with </a:t>
            </a:r>
            <a:r>
              <a:rPr lang="en-US" dirty="0" err="1"/>
              <a:t>Commissaire</a:t>
            </a:r>
            <a:r>
              <a:rPr lang="en-US" dirty="0"/>
              <a:t> </a:t>
            </a:r>
            <a:r>
              <a:rPr lang="en-US" dirty="0" err="1"/>
              <a:t>Adamsberg</a:t>
            </a:r>
            <a:r>
              <a:rPr lang="en-US" dirty="0"/>
              <a:t> as the protagonist.</a:t>
            </a:r>
          </a:p>
          <a:p>
            <a:r>
              <a:rPr lang="en-US" dirty="0"/>
              <a:t>Her crime fiction novels have won three International Dagger Awards from the Crime Writers Association, for three successive novels: in 2006, 2008 and 2009. She is the first author to achieve such an honor. </a:t>
            </a:r>
          </a:p>
          <a:p>
            <a:r>
              <a:rPr lang="en-US" dirty="0"/>
              <a:t>In each case her translator into English was </a:t>
            </a:r>
            <a:r>
              <a:rPr lang="en-US" dirty="0" err="1"/>
              <a:t>Siân</a:t>
            </a:r>
            <a:r>
              <a:rPr lang="en-US" dirty="0"/>
              <a:t> Reynolds, who was also recognized by the international award.</a:t>
            </a:r>
          </a:p>
          <a:p>
            <a:endParaRPr lang="en-US" dirty="0"/>
          </a:p>
          <a:p>
            <a:endParaRPr lang="en-US" dirty="0"/>
          </a:p>
        </p:txBody>
      </p:sp>
      <p:pic>
        <p:nvPicPr>
          <p:cNvPr id="5" name="Picture 6" descr="Image result for fred varg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6443" y="35115"/>
            <a:ext cx="3799114" cy="2019110"/>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descr="Image result for fred vargas"/>
          <p:cNvPicPr>
            <a:picLocks noChangeAspect="1" noChangeArrowheads="1"/>
          </p:cNvPicPr>
          <p:nvPr/>
        </p:nvPicPr>
        <p:blipFill rotWithShape="1">
          <a:blip r:embed="rId3">
            <a:extLst>
              <a:ext uri="{28A0092B-C50C-407E-A947-70E740481C1C}">
                <a14:useLocalDpi xmlns:a14="http://schemas.microsoft.com/office/drawing/2010/main" val="0"/>
              </a:ext>
            </a:extLst>
          </a:blip>
          <a:srcRect l="32603"/>
          <a:stretch/>
        </p:blipFill>
        <p:spPr bwMode="auto">
          <a:xfrm>
            <a:off x="8394701" y="103633"/>
            <a:ext cx="3018118" cy="195059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7760" y="-1"/>
            <a:ext cx="457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00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additive="base">
                                        <p:cTn id="4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2" name="Picture 14" descr="Image result for 18eme arrondissement paris place du tertre"/>
          <p:cNvPicPr>
            <a:picLocks noChangeAspect="1" noChangeArrowheads="1"/>
          </p:cNvPicPr>
          <p:nvPr/>
        </p:nvPicPr>
        <p:blipFill rotWithShape="1">
          <a:blip r:embed="rId2">
            <a:extLst>
              <a:ext uri="{28A0092B-C50C-407E-A947-70E740481C1C}">
                <a14:useLocalDpi xmlns:a14="http://schemas.microsoft.com/office/drawing/2010/main" val="0"/>
              </a:ext>
            </a:extLst>
          </a:blip>
          <a:srcRect l="15983"/>
          <a:stretch/>
        </p:blipFill>
        <p:spPr bwMode="auto">
          <a:xfrm>
            <a:off x="2909205" y="1136234"/>
            <a:ext cx="3804197" cy="30206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8200" y="365125"/>
            <a:ext cx="10515600" cy="625475"/>
          </a:xfrm>
        </p:spPr>
        <p:txBody>
          <a:bodyPr>
            <a:normAutofit fontScale="90000"/>
          </a:bodyPr>
          <a:lstStyle/>
          <a:p>
            <a:r>
              <a:rPr lang="en-US" dirty="0"/>
              <a:t>18ème arrondissement</a:t>
            </a:r>
          </a:p>
        </p:txBody>
      </p:sp>
      <p:pic>
        <p:nvPicPr>
          <p:cNvPr id="7174" name="Picture 6" descr="place-blanche-hans-maul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50" y="3288393"/>
            <a:ext cx="3321050" cy="3321050"/>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18 ème arrondissement Paris"/>
          <p:cNvPicPr>
            <a:picLocks noChangeAspect="1" noChangeArrowheads="1"/>
          </p:cNvPicPr>
          <p:nvPr/>
        </p:nvPicPr>
        <p:blipFill rotWithShape="1">
          <a:blip r:embed="rId4">
            <a:extLst>
              <a:ext uri="{28A0092B-C50C-407E-A947-70E740481C1C}">
                <a14:useLocalDpi xmlns:a14="http://schemas.microsoft.com/office/drawing/2010/main" val="0"/>
              </a:ext>
            </a:extLst>
          </a:blip>
          <a:srcRect t="7242" b="20691"/>
          <a:stretch/>
        </p:blipFill>
        <p:spPr bwMode="auto">
          <a:xfrm>
            <a:off x="3265714" y="4082143"/>
            <a:ext cx="5257800" cy="252730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Image result for 18tyh arrondissemen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40" y="1026029"/>
            <a:ext cx="2755900" cy="2149602"/>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Image result for 18eme arrondissement paris stair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07487" y="2617951"/>
            <a:ext cx="2807338" cy="4237491"/>
          </a:xfrm>
          <a:prstGeom prst="rect">
            <a:avLst/>
          </a:prstGeom>
          <a:noFill/>
          <a:extLst>
            <a:ext uri="{909E8E84-426E-40DD-AFC4-6F175D3DCCD1}">
              <a14:hiddenFill xmlns:a14="http://schemas.microsoft.com/office/drawing/2010/main">
                <a:solidFill>
                  <a:srgbClr val="FFFFFF"/>
                </a:solidFill>
              </a14:hiddenFill>
            </a:ext>
          </a:extLst>
        </p:spPr>
      </p:pic>
      <p:pic>
        <p:nvPicPr>
          <p:cNvPr id="7184" name="Picture 16" descr="Image result for 18eme arrondissement paris le chat noi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03394" y="294299"/>
            <a:ext cx="3938924" cy="2595373"/>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Image result for 18eme arrondissement paris stairs"/>
          <p:cNvPicPr>
            <a:picLocks noChangeAspect="1" noChangeArrowheads="1"/>
          </p:cNvPicPr>
          <p:nvPr/>
        </p:nvPicPr>
        <p:blipFill rotWithShape="1">
          <a:blip r:embed="rId8">
            <a:extLst>
              <a:ext uri="{28A0092B-C50C-407E-A947-70E740481C1C}">
                <a14:useLocalDpi xmlns:a14="http://schemas.microsoft.com/office/drawing/2010/main" val="0"/>
              </a:ext>
            </a:extLst>
          </a:blip>
          <a:srcRect l="4607" t="5603" r="6136" b="10983"/>
          <a:stretch/>
        </p:blipFill>
        <p:spPr bwMode="auto">
          <a:xfrm>
            <a:off x="9488076" y="8341"/>
            <a:ext cx="2541814" cy="3167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93465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18è arr.: </a:t>
            </a:r>
            <a:r>
              <a:rPr lang="en-US" dirty="0" err="1"/>
              <a:t>Lucette</a:t>
            </a:r>
            <a:r>
              <a:rPr lang="en-US" dirty="0"/>
              <a:t> </a:t>
            </a:r>
            <a:r>
              <a:rPr lang="en-US" dirty="0" err="1"/>
              <a:t>Tuilot</a:t>
            </a:r>
            <a:r>
              <a:rPr lang="en-US" dirty="0"/>
              <a:t>, 18ème arr.</a:t>
            </a:r>
            <a:br>
              <a:rPr lang="en-US" dirty="0"/>
            </a:br>
            <a:r>
              <a:rPr lang="en-US" dirty="0"/>
              <a:t>Suspect: husband-Julien </a:t>
            </a:r>
            <a:r>
              <a:rPr lang="en-US" dirty="0" err="1"/>
              <a:t>Tuilot</a:t>
            </a:r>
            <a:endParaRPr lang="en-US" dirty="0"/>
          </a:p>
        </p:txBody>
      </p:sp>
      <p:sp>
        <p:nvSpPr>
          <p:cNvPr id="3" name="Content Placeholder 2"/>
          <p:cNvSpPr>
            <a:spLocks noGrp="1"/>
          </p:cNvSpPr>
          <p:nvPr>
            <p:ph idx="1"/>
          </p:nvPr>
        </p:nvSpPr>
        <p:spPr>
          <a:xfrm>
            <a:off x="310659" y="1718186"/>
            <a:ext cx="10515600" cy="5181600"/>
          </a:xfrm>
        </p:spPr>
        <p:txBody>
          <a:bodyPr>
            <a:normAutofit fontScale="85000" lnSpcReduction="20000"/>
          </a:bodyPr>
          <a:lstStyle/>
          <a:p>
            <a:r>
              <a:rPr lang="en-US" dirty="0"/>
              <a:t>What does the local </a:t>
            </a:r>
            <a:r>
              <a:rPr lang="en-US" dirty="0" err="1"/>
              <a:t>commissaire</a:t>
            </a:r>
            <a:r>
              <a:rPr lang="en-US" dirty="0"/>
              <a:t> say she died of?</a:t>
            </a:r>
          </a:p>
          <a:p>
            <a:pPr marL="0" indent="0">
              <a:buNone/>
            </a:pPr>
            <a:r>
              <a:rPr lang="en-US" dirty="0"/>
              <a:t>	heart attack</a:t>
            </a:r>
            <a:endParaRPr lang="en-US" dirty="0">
              <a:solidFill>
                <a:srgbClr val="FF0000"/>
              </a:solidFill>
            </a:endParaRPr>
          </a:p>
          <a:p>
            <a:r>
              <a:rPr lang="en-US" dirty="0"/>
              <a:t>What seems out of place to </a:t>
            </a:r>
            <a:r>
              <a:rPr lang="en-US" dirty="0" err="1"/>
              <a:t>Adamsberg</a:t>
            </a:r>
            <a:r>
              <a:rPr lang="en-US" dirty="0"/>
              <a:t>?</a:t>
            </a:r>
          </a:p>
          <a:p>
            <a:pPr marL="0" indent="0">
              <a:buNone/>
            </a:pPr>
            <a:r>
              <a:rPr lang="en-US" dirty="0"/>
              <a:t>	trail of crumbs in an apartment extremely tidy &amp; clean</a:t>
            </a:r>
          </a:p>
          <a:p>
            <a:r>
              <a:rPr lang="en-US" dirty="0"/>
              <a:t>What else does he find that is suspicious?</a:t>
            </a:r>
          </a:p>
          <a:p>
            <a:pPr marL="457200" lvl="1" indent="0">
              <a:buNone/>
            </a:pPr>
            <a:r>
              <a:rPr lang="en-US" dirty="0"/>
              <a:t>	a hollowed out baguette in the bread bin</a:t>
            </a:r>
          </a:p>
          <a:p>
            <a:r>
              <a:rPr lang="en-US" dirty="0"/>
              <a:t>How does the husband explain it?</a:t>
            </a:r>
          </a:p>
          <a:p>
            <a:pPr marL="0" indent="0">
              <a:buNone/>
            </a:pPr>
            <a:r>
              <a:rPr lang="en-US" dirty="0"/>
              <a:t>	he has rat friends (Toni &amp; Marie) who eat the inside of the left-over baguette every night in the trash pail; then he replaces the baguette in the bin so his wife won’t find out</a:t>
            </a:r>
          </a:p>
          <a:p>
            <a:r>
              <a:rPr lang="en-US" dirty="0"/>
              <a:t>What else do they find to indicate murder?</a:t>
            </a:r>
          </a:p>
          <a:p>
            <a:pPr marL="457200" lvl="1" indent="0">
              <a:buNone/>
            </a:pPr>
            <a:r>
              <a:rPr lang="en-US" dirty="0"/>
              <a:t>	Glob of wet bread in drain; crumbs of bread in wife’s throat</a:t>
            </a:r>
          </a:p>
          <a:p>
            <a:r>
              <a:rPr lang="en-US" dirty="0"/>
              <a:t>Why did her husband murder her?</a:t>
            </a:r>
          </a:p>
          <a:p>
            <a:pPr marL="457200" lvl="1" indent="0">
              <a:buNone/>
            </a:pPr>
            <a:r>
              <a:rPr lang="en-US" dirty="0"/>
              <a:t>	she cleaned &amp; nagged all the time – 57 years!</a:t>
            </a:r>
          </a:p>
        </p:txBody>
      </p:sp>
      <p:pic>
        <p:nvPicPr>
          <p:cNvPr id="6146" name="Picture 2" descr="Image result for hollowed out baguette"/>
          <p:cNvPicPr>
            <a:picLocks noChangeAspect="1" noChangeArrowheads="1"/>
          </p:cNvPicPr>
          <p:nvPr/>
        </p:nvPicPr>
        <p:blipFill rotWithShape="1">
          <a:blip r:embed="rId2">
            <a:extLst>
              <a:ext uri="{28A0092B-C50C-407E-A947-70E740481C1C}">
                <a14:useLocalDpi xmlns:a14="http://schemas.microsoft.com/office/drawing/2010/main" val="0"/>
              </a:ext>
            </a:extLst>
          </a:blip>
          <a:srcRect l="18361" b="13940"/>
          <a:stretch/>
        </p:blipFill>
        <p:spPr bwMode="auto">
          <a:xfrm>
            <a:off x="7888547" y="3389538"/>
            <a:ext cx="4065814" cy="321446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rats cartoon"/>
          <p:cNvPicPr>
            <a:picLocks noChangeAspect="1" noChangeArrowheads="1"/>
          </p:cNvPicPr>
          <p:nvPr/>
        </p:nvPicPr>
        <p:blipFill rotWithShape="1">
          <a:blip r:embed="rId3">
            <a:extLst>
              <a:ext uri="{28A0092B-C50C-407E-A947-70E740481C1C}">
                <a14:useLocalDpi xmlns:a14="http://schemas.microsoft.com/office/drawing/2010/main" val="0"/>
              </a:ext>
            </a:extLst>
          </a:blip>
          <a:srcRect l="2170" t="1463" r="4377" b="12299"/>
          <a:stretch/>
        </p:blipFill>
        <p:spPr bwMode="auto">
          <a:xfrm>
            <a:off x="5665036" y="191287"/>
            <a:ext cx="3674631" cy="2624736"/>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old frenchman carto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95560" y="191287"/>
            <a:ext cx="1859686" cy="265231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mage result for trail of breadcrumbs carto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0292" y="3777753"/>
            <a:ext cx="2785708" cy="2785708"/>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Image result for old woman scrubbing floor cartoon"/>
          <p:cNvPicPr>
            <a:picLocks noChangeAspect="1" noChangeArrowheads="1"/>
          </p:cNvPicPr>
          <p:nvPr/>
        </p:nvPicPr>
        <p:blipFill rotWithShape="1">
          <a:blip r:embed="rId6">
            <a:extLst>
              <a:ext uri="{28A0092B-C50C-407E-A947-70E740481C1C}">
                <a14:useLocalDpi xmlns:a14="http://schemas.microsoft.com/office/drawing/2010/main" val="0"/>
              </a:ext>
            </a:extLst>
          </a:blip>
          <a:srcRect b="6593"/>
          <a:stretch/>
        </p:blipFill>
        <p:spPr bwMode="auto">
          <a:xfrm>
            <a:off x="1572495" y="850552"/>
            <a:ext cx="5187950" cy="5181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154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49" presetClass="entr" presetSubtype="0" decel="100000" fill="hold" nodeType="withEffect">
                                  <p:stCondLst>
                                    <p:cond delay="0"/>
                                  </p:stCondLst>
                                  <p:childTnLst>
                                    <p:set>
                                      <p:cBhvr>
                                        <p:cTn id="28" dur="1" fill="hold">
                                          <p:stCondLst>
                                            <p:cond delay="0"/>
                                          </p:stCondLst>
                                        </p:cTn>
                                        <p:tgtEl>
                                          <p:spTgt spid="6152"/>
                                        </p:tgtEl>
                                        <p:attrNameLst>
                                          <p:attrName>style.visibility</p:attrName>
                                        </p:attrNameLst>
                                      </p:cBhvr>
                                      <p:to>
                                        <p:strVal val="visible"/>
                                      </p:to>
                                    </p:set>
                                    <p:anim calcmode="lin" valueType="num">
                                      <p:cBhvr>
                                        <p:cTn id="29" dur="500" fill="hold"/>
                                        <p:tgtEl>
                                          <p:spTgt spid="6152"/>
                                        </p:tgtEl>
                                        <p:attrNameLst>
                                          <p:attrName>ppt_w</p:attrName>
                                        </p:attrNameLst>
                                      </p:cBhvr>
                                      <p:tavLst>
                                        <p:tav tm="0">
                                          <p:val>
                                            <p:fltVal val="0"/>
                                          </p:val>
                                        </p:tav>
                                        <p:tav tm="100000">
                                          <p:val>
                                            <p:strVal val="#ppt_w"/>
                                          </p:val>
                                        </p:tav>
                                      </p:tavLst>
                                    </p:anim>
                                    <p:anim calcmode="lin" valueType="num">
                                      <p:cBhvr>
                                        <p:cTn id="30" dur="500" fill="hold"/>
                                        <p:tgtEl>
                                          <p:spTgt spid="6152"/>
                                        </p:tgtEl>
                                        <p:attrNameLst>
                                          <p:attrName>ppt_h</p:attrName>
                                        </p:attrNameLst>
                                      </p:cBhvr>
                                      <p:tavLst>
                                        <p:tav tm="0">
                                          <p:val>
                                            <p:fltVal val="0"/>
                                          </p:val>
                                        </p:tav>
                                        <p:tav tm="100000">
                                          <p:val>
                                            <p:strVal val="#ppt_h"/>
                                          </p:val>
                                        </p:tav>
                                      </p:tavLst>
                                    </p:anim>
                                    <p:anim calcmode="lin" valueType="num">
                                      <p:cBhvr>
                                        <p:cTn id="31" dur="500" fill="hold"/>
                                        <p:tgtEl>
                                          <p:spTgt spid="6152"/>
                                        </p:tgtEl>
                                        <p:attrNameLst>
                                          <p:attrName>style.rotation</p:attrName>
                                        </p:attrNameLst>
                                      </p:cBhvr>
                                      <p:tavLst>
                                        <p:tav tm="0">
                                          <p:val>
                                            <p:fltVal val="360"/>
                                          </p:val>
                                        </p:tav>
                                        <p:tav tm="100000">
                                          <p:val>
                                            <p:fltVal val="0"/>
                                          </p:val>
                                        </p:tav>
                                      </p:tavLst>
                                    </p:anim>
                                    <p:animEffect transition="in" filter="fade">
                                      <p:cBhvr>
                                        <p:cTn id="32" dur="500"/>
                                        <p:tgtEl>
                                          <p:spTgt spid="6152"/>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6152"/>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additive="base">
                                        <p:cTn id="4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9" presetID="49" presetClass="entr" presetSubtype="0" decel="100000" fill="hold" nodeType="withEffect">
                                  <p:stCondLst>
                                    <p:cond delay="0"/>
                                  </p:stCondLst>
                                  <p:childTnLst>
                                    <p:set>
                                      <p:cBhvr>
                                        <p:cTn id="50" dur="1" fill="hold">
                                          <p:stCondLst>
                                            <p:cond delay="0"/>
                                          </p:stCondLst>
                                        </p:cTn>
                                        <p:tgtEl>
                                          <p:spTgt spid="6146"/>
                                        </p:tgtEl>
                                        <p:attrNameLst>
                                          <p:attrName>style.visibility</p:attrName>
                                        </p:attrNameLst>
                                      </p:cBhvr>
                                      <p:to>
                                        <p:strVal val="visible"/>
                                      </p:to>
                                    </p:set>
                                    <p:anim calcmode="lin" valueType="num">
                                      <p:cBhvr>
                                        <p:cTn id="51" dur="500" fill="hold"/>
                                        <p:tgtEl>
                                          <p:spTgt spid="6146"/>
                                        </p:tgtEl>
                                        <p:attrNameLst>
                                          <p:attrName>ppt_w</p:attrName>
                                        </p:attrNameLst>
                                      </p:cBhvr>
                                      <p:tavLst>
                                        <p:tav tm="0">
                                          <p:val>
                                            <p:fltVal val="0"/>
                                          </p:val>
                                        </p:tav>
                                        <p:tav tm="100000">
                                          <p:val>
                                            <p:strVal val="#ppt_w"/>
                                          </p:val>
                                        </p:tav>
                                      </p:tavLst>
                                    </p:anim>
                                    <p:anim calcmode="lin" valueType="num">
                                      <p:cBhvr>
                                        <p:cTn id="52" dur="500" fill="hold"/>
                                        <p:tgtEl>
                                          <p:spTgt spid="6146"/>
                                        </p:tgtEl>
                                        <p:attrNameLst>
                                          <p:attrName>ppt_h</p:attrName>
                                        </p:attrNameLst>
                                      </p:cBhvr>
                                      <p:tavLst>
                                        <p:tav tm="0">
                                          <p:val>
                                            <p:fltVal val="0"/>
                                          </p:val>
                                        </p:tav>
                                        <p:tav tm="100000">
                                          <p:val>
                                            <p:strVal val="#ppt_h"/>
                                          </p:val>
                                        </p:tav>
                                      </p:tavLst>
                                    </p:anim>
                                    <p:anim calcmode="lin" valueType="num">
                                      <p:cBhvr>
                                        <p:cTn id="53" dur="500" fill="hold"/>
                                        <p:tgtEl>
                                          <p:spTgt spid="6146"/>
                                        </p:tgtEl>
                                        <p:attrNameLst>
                                          <p:attrName>style.rotation</p:attrName>
                                        </p:attrNameLst>
                                      </p:cBhvr>
                                      <p:tavLst>
                                        <p:tav tm="0">
                                          <p:val>
                                            <p:fltVal val="360"/>
                                          </p:val>
                                        </p:tav>
                                        <p:tav tm="100000">
                                          <p:val>
                                            <p:fltVal val="0"/>
                                          </p:val>
                                        </p:tav>
                                      </p:tavLst>
                                    </p:anim>
                                    <p:animEffect transition="in" filter="fade">
                                      <p:cBhvr>
                                        <p:cTn id="54" dur="500"/>
                                        <p:tgtEl>
                                          <p:spTgt spid="6146"/>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6146"/>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
                                            <p:txEl>
                                              <p:pRg st="6" end="6"/>
                                            </p:txEl>
                                          </p:spTgt>
                                        </p:tgtEl>
                                        <p:attrNameLst>
                                          <p:attrName>style.visibility</p:attrName>
                                        </p:attrNameLst>
                                      </p:cBhvr>
                                      <p:to>
                                        <p:strVal val="visible"/>
                                      </p:to>
                                    </p:set>
                                    <p:anim calcmode="lin" valueType="num">
                                      <p:cBhvr additive="base">
                                        <p:cTn id="6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3">
                                            <p:txEl>
                                              <p:pRg st="7" end="7"/>
                                            </p:txEl>
                                          </p:spTgt>
                                        </p:tgtEl>
                                        <p:attrNameLst>
                                          <p:attrName>style.visibility</p:attrName>
                                        </p:attrNameLst>
                                      </p:cBhvr>
                                      <p:to>
                                        <p:strVal val="visible"/>
                                      </p:to>
                                    </p:set>
                                    <p:anim calcmode="lin" valueType="num">
                                      <p:cBhvr additive="base">
                                        <p:cTn id="6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nodeType="clickEffect">
                                  <p:stCondLst>
                                    <p:cond delay="0"/>
                                  </p:stCondLst>
                                  <p:childTnLst>
                                    <p:set>
                                      <p:cBhvr>
                                        <p:cTn id="74" dur="1" fill="hold">
                                          <p:stCondLst>
                                            <p:cond delay="0"/>
                                          </p:stCondLst>
                                        </p:cTn>
                                        <p:tgtEl>
                                          <p:spTgt spid="6148"/>
                                        </p:tgtEl>
                                        <p:attrNameLst>
                                          <p:attrName>style.visibility</p:attrName>
                                        </p:attrNameLst>
                                      </p:cBhvr>
                                      <p:to>
                                        <p:strVal val="visible"/>
                                      </p:to>
                                    </p:set>
                                    <p:anim calcmode="lin" valueType="num">
                                      <p:cBhvr>
                                        <p:cTn id="75" dur="500" fill="hold"/>
                                        <p:tgtEl>
                                          <p:spTgt spid="6148"/>
                                        </p:tgtEl>
                                        <p:attrNameLst>
                                          <p:attrName>ppt_w</p:attrName>
                                        </p:attrNameLst>
                                      </p:cBhvr>
                                      <p:tavLst>
                                        <p:tav tm="0">
                                          <p:val>
                                            <p:fltVal val="0"/>
                                          </p:val>
                                        </p:tav>
                                        <p:tav tm="100000">
                                          <p:val>
                                            <p:strVal val="#ppt_w"/>
                                          </p:val>
                                        </p:tav>
                                      </p:tavLst>
                                    </p:anim>
                                    <p:anim calcmode="lin" valueType="num">
                                      <p:cBhvr>
                                        <p:cTn id="76" dur="500" fill="hold"/>
                                        <p:tgtEl>
                                          <p:spTgt spid="6148"/>
                                        </p:tgtEl>
                                        <p:attrNameLst>
                                          <p:attrName>ppt_h</p:attrName>
                                        </p:attrNameLst>
                                      </p:cBhvr>
                                      <p:tavLst>
                                        <p:tav tm="0">
                                          <p:val>
                                            <p:fltVal val="0"/>
                                          </p:val>
                                        </p:tav>
                                        <p:tav tm="100000">
                                          <p:val>
                                            <p:strVal val="#ppt_h"/>
                                          </p:val>
                                        </p:tav>
                                      </p:tavLst>
                                    </p:anim>
                                    <p:anim calcmode="lin" valueType="num">
                                      <p:cBhvr>
                                        <p:cTn id="77" dur="500" fill="hold"/>
                                        <p:tgtEl>
                                          <p:spTgt spid="6148"/>
                                        </p:tgtEl>
                                        <p:attrNameLst>
                                          <p:attrName>style.rotation</p:attrName>
                                        </p:attrNameLst>
                                      </p:cBhvr>
                                      <p:tavLst>
                                        <p:tav tm="0">
                                          <p:val>
                                            <p:fltVal val="360"/>
                                          </p:val>
                                        </p:tav>
                                        <p:tav tm="100000">
                                          <p:val>
                                            <p:fltVal val="0"/>
                                          </p:val>
                                        </p:tav>
                                      </p:tavLst>
                                    </p:anim>
                                    <p:animEffect transition="in" filter="fade">
                                      <p:cBhvr>
                                        <p:cTn id="78" dur="500"/>
                                        <p:tgtEl>
                                          <p:spTgt spid="6148"/>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6148"/>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3">
                                            <p:txEl>
                                              <p:pRg st="8" end="8"/>
                                            </p:txEl>
                                          </p:spTgt>
                                        </p:tgtEl>
                                        <p:attrNameLst>
                                          <p:attrName>style.visibility</p:attrName>
                                        </p:attrNameLst>
                                      </p:cBhvr>
                                      <p:to>
                                        <p:strVal val="visible"/>
                                      </p:to>
                                    </p:set>
                                    <p:anim calcmode="lin" valueType="num">
                                      <p:cBhvr additive="base">
                                        <p:cTn id="8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3">
                                            <p:txEl>
                                              <p:pRg st="9" end="9"/>
                                            </p:txEl>
                                          </p:spTgt>
                                        </p:tgtEl>
                                        <p:attrNameLst>
                                          <p:attrName>style.visibility</p:attrName>
                                        </p:attrNameLst>
                                      </p:cBhvr>
                                      <p:to>
                                        <p:strVal val="visible"/>
                                      </p:to>
                                    </p:set>
                                    <p:anim calcmode="lin" valueType="num">
                                      <p:cBhvr additive="base">
                                        <p:cTn id="9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3">
                                            <p:txEl>
                                              <p:pRg st="10" end="10"/>
                                            </p:txEl>
                                          </p:spTgt>
                                        </p:tgtEl>
                                        <p:attrNameLst>
                                          <p:attrName>style.visibility</p:attrName>
                                        </p:attrNameLst>
                                      </p:cBhvr>
                                      <p:to>
                                        <p:strVal val="visible"/>
                                      </p:to>
                                    </p:set>
                                    <p:anim calcmode="lin" valueType="num">
                                      <p:cBhvr additive="base">
                                        <p:cTn id="9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nodeType="clickEffect">
                                  <p:stCondLst>
                                    <p:cond delay="0"/>
                                  </p:stCondLst>
                                  <p:childTnLst>
                                    <p:set>
                                      <p:cBhvr>
                                        <p:cTn id="104" dur="1" fill="hold">
                                          <p:stCondLst>
                                            <p:cond delay="0"/>
                                          </p:stCondLst>
                                        </p:cTn>
                                        <p:tgtEl>
                                          <p:spTgt spid="3">
                                            <p:txEl>
                                              <p:pRg st="11" end="11"/>
                                            </p:txEl>
                                          </p:spTgt>
                                        </p:tgtEl>
                                        <p:attrNameLst>
                                          <p:attrName>style.visibility</p:attrName>
                                        </p:attrNameLst>
                                      </p:cBhvr>
                                      <p:to>
                                        <p:strVal val="visible"/>
                                      </p:to>
                                    </p:set>
                                    <p:anim calcmode="lin" valueType="num">
                                      <p:cBhvr additive="base">
                                        <p:cTn id="10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106"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9" presetClass="entr" presetSubtype="0" decel="100000" fill="hold" nodeType="clickEffect">
                                  <p:stCondLst>
                                    <p:cond delay="0"/>
                                  </p:stCondLst>
                                  <p:childTnLst>
                                    <p:set>
                                      <p:cBhvr>
                                        <p:cTn id="110" dur="1" fill="hold">
                                          <p:stCondLst>
                                            <p:cond delay="0"/>
                                          </p:stCondLst>
                                        </p:cTn>
                                        <p:tgtEl>
                                          <p:spTgt spid="6154"/>
                                        </p:tgtEl>
                                        <p:attrNameLst>
                                          <p:attrName>style.visibility</p:attrName>
                                        </p:attrNameLst>
                                      </p:cBhvr>
                                      <p:to>
                                        <p:strVal val="visible"/>
                                      </p:to>
                                    </p:set>
                                    <p:anim calcmode="lin" valueType="num">
                                      <p:cBhvr>
                                        <p:cTn id="111" dur="500" fill="hold"/>
                                        <p:tgtEl>
                                          <p:spTgt spid="6154"/>
                                        </p:tgtEl>
                                        <p:attrNameLst>
                                          <p:attrName>ppt_w</p:attrName>
                                        </p:attrNameLst>
                                      </p:cBhvr>
                                      <p:tavLst>
                                        <p:tav tm="0">
                                          <p:val>
                                            <p:fltVal val="0"/>
                                          </p:val>
                                        </p:tav>
                                        <p:tav tm="100000">
                                          <p:val>
                                            <p:strVal val="#ppt_w"/>
                                          </p:val>
                                        </p:tav>
                                      </p:tavLst>
                                    </p:anim>
                                    <p:anim calcmode="lin" valueType="num">
                                      <p:cBhvr>
                                        <p:cTn id="112" dur="500" fill="hold"/>
                                        <p:tgtEl>
                                          <p:spTgt spid="6154"/>
                                        </p:tgtEl>
                                        <p:attrNameLst>
                                          <p:attrName>ppt_h</p:attrName>
                                        </p:attrNameLst>
                                      </p:cBhvr>
                                      <p:tavLst>
                                        <p:tav tm="0">
                                          <p:val>
                                            <p:fltVal val="0"/>
                                          </p:val>
                                        </p:tav>
                                        <p:tav tm="100000">
                                          <p:val>
                                            <p:strVal val="#ppt_h"/>
                                          </p:val>
                                        </p:tav>
                                      </p:tavLst>
                                    </p:anim>
                                    <p:anim calcmode="lin" valueType="num">
                                      <p:cBhvr>
                                        <p:cTn id="113" dur="500" fill="hold"/>
                                        <p:tgtEl>
                                          <p:spTgt spid="6154"/>
                                        </p:tgtEl>
                                        <p:attrNameLst>
                                          <p:attrName>style.rotation</p:attrName>
                                        </p:attrNameLst>
                                      </p:cBhvr>
                                      <p:tavLst>
                                        <p:tav tm="0">
                                          <p:val>
                                            <p:fltVal val="360"/>
                                          </p:val>
                                        </p:tav>
                                        <p:tav tm="100000">
                                          <p:val>
                                            <p:fltVal val="0"/>
                                          </p:val>
                                        </p:tav>
                                      </p:tavLst>
                                    </p:anim>
                                    <p:animEffect transition="in" filter="fade">
                                      <p:cBhvr>
                                        <p:cTn id="114" dur="500"/>
                                        <p:tgtEl>
                                          <p:spTgt spid="6154"/>
                                        </p:tgtEl>
                                      </p:cBhvr>
                                    </p:animEffec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nodeType="clickEffect">
                                  <p:stCondLst>
                                    <p:cond delay="0"/>
                                  </p:stCondLst>
                                  <p:childTnLst>
                                    <p:set>
                                      <p:cBhvr>
                                        <p:cTn id="118" dur="1" fill="hold">
                                          <p:stCondLst>
                                            <p:cond delay="0"/>
                                          </p:stCondLst>
                                        </p:cTn>
                                        <p:tgtEl>
                                          <p:spTgt spid="61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18è arr.: </a:t>
            </a:r>
            <a:r>
              <a:rPr lang="en-US" dirty="0" err="1"/>
              <a:t>Lucette</a:t>
            </a:r>
            <a:r>
              <a:rPr lang="en-US" dirty="0"/>
              <a:t> </a:t>
            </a:r>
            <a:r>
              <a:rPr lang="en-US" dirty="0" err="1"/>
              <a:t>Tuilot</a:t>
            </a:r>
            <a:r>
              <a:rPr lang="en-US" dirty="0"/>
              <a:t>, 18ème arr.</a:t>
            </a:r>
          </a:p>
        </p:txBody>
      </p:sp>
      <p:sp>
        <p:nvSpPr>
          <p:cNvPr id="3" name="Content Placeholder 2"/>
          <p:cNvSpPr>
            <a:spLocks noGrp="1"/>
          </p:cNvSpPr>
          <p:nvPr>
            <p:ph idx="1"/>
          </p:nvPr>
        </p:nvSpPr>
        <p:spPr>
          <a:xfrm>
            <a:off x="838200" y="1422400"/>
            <a:ext cx="10515600" cy="5181600"/>
          </a:xfrm>
        </p:spPr>
        <p:txBody>
          <a:bodyPr>
            <a:normAutofit/>
          </a:bodyPr>
          <a:lstStyle/>
          <a:p>
            <a:pPr marL="457200" lvl="1" indent="0">
              <a:buNone/>
            </a:pPr>
            <a:r>
              <a:rPr lang="en-US" dirty="0"/>
              <a:t>Julien:  “At 86, a man’s got the right to live a little”</a:t>
            </a:r>
          </a:p>
          <a:p>
            <a:endParaRPr lang="en-US" dirty="0"/>
          </a:p>
        </p:txBody>
      </p:sp>
      <p:pic>
        <p:nvPicPr>
          <p:cNvPr id="4" name="video-old man with can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08760" y="1971388"/>
            <a:ext cx="8597000" cy="4779932"/>
          </a:xfrm>
          <a:prstGeom prst="rect">
            <a:avLst/>
          </a:prstGeom>
        </p:spPr>
      </p:pic>
    </p:spTree>
    <p:extLst>
      <p:ext uri="{BB962C8B-B14F-4D97-AF65-F5344CB8AC3E}">
        <p14:creationId xmlns:p14="http://schemas.microsoft.com/office/powerpoint/2010/main" val="3946876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Image result for flu carto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742"/>
            <a:ext cx="2875530" cy="29114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430314" y="285591"/>
            <a:ext cx="8290560" cy="1325563"/>
          </a:xfrm>
        </p:spPr>
        <p:txBody>
          <a:bodyPr/>
          <a:lstStyle/>
          <a:p>
            <a:r>
              <a:rPr lang="en-US" dirty="0"/>
              <a:t>18è arr. : </a:t>
            </a:r>
            <a:r>
              <a:rPr lang="en-US" dirty="0" err="1"/>
              <a:t>Lucette</a:t>
            </a:r>
            <a:r>
              <a:rPr lang="en-US" dirty="0"/>
              <a:t> </a:t>
            </a:r>
            <a:r>
              <a:rPr lang="en-US" dirty="0" err="1"/>
              <a:t>Tuilot</a:t>
            </a:r>
            <a:r>
              <a:rPr lang="en-US" dirty="0"/>
              <a:t>, 18ème arr.</a:t>
            </a:r>
            <a:br>
              <a:rPr lang="en-US" dirty="0"/>
            </a:br>
            <a:r>
              <a:rPr lang="en-US" dirty="0"/>
              <a:t>Suspect: husband-Julien </a:t>
            </a:r>
            <a:r>
              <a:rPr lang="en-US" dirty="0" err="1"/>
              <a:t>Tuilot</a:t>
            </a:r>
            <a:endParaRPr lang="en-US" dirty="0"/>
          </a:p>
        </p:txBody>
      </p:sp>
      <p:sp>
        <p:nvSpPr>
          <p:cNvPr id="3" name="Content Placeholder 2"/>
          <p:cNvSpPr>
            <a:spLocks noGrp="1"/>
          </p:cNvSpPr>
          <p:nvPr>
            <p:ph idx="1"/>
          </p:nvPr>
        </p:nvSpPr>
        <p:spPr>
          <a:xfrm>
            <a:off x="701040" y="3197066"/>
            <a:ext cx="10515600" cy="3318034"/>
          </a:xfrm>
        </p:spPr>
        <p:txBody>
          <a:bodyPr>
            <a:normAutofit/>
          </a:bodyPr>
          <a:lstStyle/>
          <a:p>
            <a:r>
              <a:rPr lang="en-US" dirty="0"/>
              <a:t>Why did he think he would get away with it?</a:t>
            </a:r>
          </a:p>
          <a:p>
            <a:pPr marL="0" indent="0">
              <a:buNone/>
            </a:pPr>
            <a:r>
              <a:rPr lang="en-US" dirty="0"/>
              <a:t>	The local </a:t>
            </a:r>
            <a:r>
              <a:rPr lang="en-US" dirty="0" err="1"/>
              <a:t>commissaire</a:t>
            </a:r>
            <a:r>
              <a:rPr lang="en-US" dirty="0"/>
              <a:t> never would have questioned her death; he’s out with the flu</a:t>
            </a:r>
          </a:p>
          <a:p>
            <a:pPr marL="0" indent="0">
              <a:buNone/>
            </a:pPr>
            <a:r>
              <a:rPr lang="en-US" dirty="0"/>
              <a:t>	Julien is an expert at crossword puzzles- thought he could outwit the local police</a:t>
            </a:r>
          </a:p>
          <a:p>
            <a:pPr marL="0" indent="0">
              <a:buNone/>
            </a:pPr>
            <a:r>
              <a:rPr lang="en-US" dirty="0"/>
              <a:t>*His punishment?</a:t>
            </a:r>
          </a:p>
          <a:p>
            <a:pPr marL="0" indent="0">
              <a:buNone/>
            </a:pPr>
            <a:r>
              <a:rPr lang="en-US" dirty="0"/>
              <a:t>He is arrested &amp; starts crossword competitions in the jail. </a:t>
            </a:r>
          </a:p>
          <a:p>
            <a:endParaRPr lang="en-US" dirty="0"/>
          </a:p>
        </p:txBody>
      </p:sp>
      <p:pic>
        <p:nvPicPr>
          <p:cNvPr id="11266" name="Picture 2" descr="Image result for old man doing crosswords"/>
          <p:cNvPicPr>
            <a:picLocks noChangeAspect="1" noChangeArrowheads="1"/>
          </p:cNvPicPr>
          <p:nvPr/>
        </p:nvPicPr>
        <p:blipFill rotWithShape="1">
          <a:blip r:embed="rId3">
            <a:extLst>
              <a:ext uri="{28A0092B-C50C-407E-A947-70E740481C1C}">
                <a14:useLocalDpi xmlns:a14="http://schemas.microsoft.com/office/drawing/2010/main" val="0"/>
              </a:ext>
            </a:extLst>
          </a:blip>
          <a:srcRect l="13406" r="11030" b="9111"/>
          <a:stretch/>
        </p:blipFill>
        <p:spPr bwMode="auto">
          <a:xfrm>
            <a:off x="9630748" y="948373"/>
            <a:ext cx="2180252" cy="280416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mage result for crossword competi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4320" y="1969266"/>
            <a:ext cx="3878114" cy="3781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466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1268"/>
                                        </p:tgtEl>
                                        <p:attrNameLst>
                                          <p:attrName>style.visibility</p:attrName>
                                        </p:attrNameLst>
                                      </p:cBhvr>
                                      <p:to>
                                        <p:strVal val="visible"/>
                                      </p:to>
                                    </p:set>
                                    <p:anim calcmode="lin" valueType="num">
                                      <p:cBhvr>
                                        <p:cTn id="19" dur="500" fill="hold"/>
                                        <p:tgtEl>
                                          <p:spTgt spid="11268"/>
                                        </p:tgtEl>
                                        <p:attrNameLst>
                                          <p:attrName>ppt_w</p:attrName>
                                        </p:attrNameLst>
                                      </p:cBhvr>
                                      <p:tavLst>
                                        <p:tav tm="0">
                                          <p:val>
                                            <p:fltVal val="0"/>
                                          </p:val>
                                        </p:tav>
                                        <p:tav tm="100000">
                                          <p:val>
                                            <p:strVal val="#ppt_w"/>
                                          </p:val>
                                        </p:tav>
                                      </p:tavLst>
                                    </p:anim>
                                    <p:anim calcmode="lin" valueType="num">
                                      <p:cBhvr>
                                        <p:cTn id="20" dur="500" fill="hold"/>
                                        <p:tgtEl>
                                          <p:spTgt spid="11268"/>
                                        </p:tgtEl>
                                        <p:attrNameLst>
                                          <p:attrName>ppt_h</p:attrName>
                                        </p:attrNameLst>
                                      </p:cBhvr>
                                      <p:tavLst>
                                        <p:tav tm="0">
                                          <p:val>
                                            <p:fltVal val="0"/>
                                          </p:val>
                                        </p:tav>
                                        <p:tav tm="100000">
                                          <p:val>
                                            <p:strVal val="#ppt_h"/>
                                          </p:val>
                                        </p:tav>
                                      </p:tavLst>
                                    </p:anim>
                                    <p:anim calcmode="lin" valueType="num">
                                      <p:cBhvr>
                                        <p:cTn id="21" dur="500" fill="hold"/>
                                        <p:tgtEl>
                                          <p:spTgt spid="11268"/>
                                        </p:tgtEl>
                                        <p:attrNameLst>
                                          <p:attrName>style.rotation</p:attrName>
                                        </p:attrNameLst>
                                      </p:cBhvr>
                                      <p:tavLst>
                                        <p:tav tm="0">
                                          <p:val>
                                            <p:fltVal val="360"/>
                                          </p:val>
                                        </p:tav>
                                        <p:tav tm="100000">
                                          <p:val>
                                            <p:fltVal val="0"/>
                                          </p:val>
                                        </p:tav>
                                      </p:tavLst>
                                    </p:anim>
                                    <p:animEffect transition="in" filter="fade">
                                      <p:cBhvr>
                                        <p:cTn id="22" dur="500"/>
                                        <p:tgtEl>
                                          <p:spTgt spid="1126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11266"/>
                                        </p:tgtEl>
                                        <p:attrNameLst>
                                          <p:attrName>style.visibility</p:attrName>
                                        </p:attrNameLst>
                                      </p:cBhvr>
                                      <p:to>
                                        <p:strVal val="visible"/>
                                      </p:to>
                                    </p:set>
                                    <p:anim calcmode="lin" valueType="num">
                                      <p:cBhvr>
                                        <p:cTn id="33" dur="500" fill="hold"/>
                                        <p:tgtEl>
                                          <p:spTgt spid="11266"/>
                                        </p:tgtEl>
                                        <p:attrNameLst>
                                          <p:attrName>ppt_w</p:attrName>
                                        </p:attrNameLst>
                                      </p:cBhvr>
                                      <p:tavLst>
                                        <p:tav tm="0">
                                          <p:val>
                                            <p:fltVal val="0"/>
                                          </p:val>
                                        </p:tav>
                                        <p:tav tm="100000">
                                          <p:val>
                                            <p:strVal val="#ppt_w"/>
                                          </p:val>
                                        </p:tav>
                                      </p:tavLst>
                                    </p:anim>
                                    <p:anim calcmode="lin" valueType="num">
                                      <p:cBhvr>
                                        <p:cTn id="34" dur="500" fill="hold"/>
                                        <p:tgtEl>
                                          <p:spTgt spid="11266"/>
                                        </p:tgtEl>
                                        <p:attrNameLst>
                                          <p:attrName>ppt_h</p:attrName>
                                        </p:attrNameLst>
                                      </p:cBhvr>
                                      <p:tavLst>
                                        <p:tav tm="0">
                                          <p:val>
                                            <p:fltVal val="0"/>
                                          </p:val>
                                        </p:tav>
                                        <p:tav tm="100000">
                                          <p:val>
                                            <p:strVal val="#ppt_h"/>
                                          </p:val>
                                        </p:tav>
                                      </p:tavLst>
                                    </p:anim>
                                    <p:anim calcmode="lin" valueType="num">
                                      <p:cBhvr>
                                        <p:cTn id="35" dur="500" fill="hold"/>
                                        <p:tgtEl>
                                          <p:spTgt spid="11266"/>
                                        </p:tgtEl>
                                        <p:attrNameLst>
                                          <p:attrName>style.rotation</p:attrName>
                                        </p:attrNameLst>
                                      </p:cBhvr>
                                      <p:tavLst>
                                        <p:tav tm="0">
                                          <p:val>
                                            <p:fltVal val="360"/>
                                          </p:val>
                                        </p:tav>
                                        <p:tav tm="100000">
                                          <p:val>
                                            <p:fltVal val="0"/>
                                          </p:val>
                                        </p:tav>
                                      </p:tavLst>
                                    </p:anim>
                                    <p:animEffect transition="in" filter="fade">
                                      <p:cBhvr>
                                        <p:cTn id="36" dur="500"/>
                                        <p:tgtEl>
                                          <p:spTgt spid="1126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additive="base">
                                        <p:cTn id="4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 calcmode="lin" valueType="num">
                                      <p:cBhvr additive="base">
                                        <p:cTn id="4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4098"/>
                                        </p:tgtEl>
                                        <p:attrNameLst>
                                          <p:attrName>style.visibility</p:attrName>
                                        </p:attrNameLst>
                                      </p:cBhvr>
                                      <p:to>
                                        <p:strVal val="visible"/>
                                      </p:to>
                                    </p:set>
                                    <p:anim calcmode="lin" valueType="num">
                                      <p:cBhvr additive="base">
                                        <p:cTn id="53" dur="500" fill="hold"/>
                                        <p:tgtEl>
                                          <p:spTgt spid="4098"/>
                                        </p:tgtEl>
                                        <p:attrNameLst>
                                          <p:attrName>ppt_x</p:attrName>
                                        </p:attrNameLst>
                                      </p:cBhvr>
                                      <p:tavLst>
                                        <p:tav tm="0">
                                          <p:val>
                                            <p:strVal val="#ppt_x"/>
                                          </p:val>
                                        </p:tav>
                                        <p:tav tm="100000">
                                          <p:val>
                                            <p:strVal val="#ppt_x"/>
                                          </p:val>
                                        </p:tav>
                                      </p:tavLst>
                                    </p:anim>
                                    <p:anim calcmode="lin" valueType="num">
                                      <p:cBhvr additive="base">
                                        <p:cTn id="5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51618"/>
            <a:ext cx="10515600" cy="491332"/>
          </a:xfrm>
        </p:spPr>
        <p:txBody>
          <a:bodyPr>
            <a:normAutofit fontScale="90000"/>
          </a:bodyPr>
          <a:lstStyle/>
          <a:p>
            <a:r>
              <a:rPr lang="en-US" dirty="0"/>
              <a:t>Paris: 5ème arrondissement</a:t>
            </a:r>
          </a:p>
        </p:txBody>
      </p:sp>
      <p:sp>
        <p:nvSpPr>
          <p:cNvPr id="3" name="Content Placeholder 2"/>
          <p:cNvSpPr>
            <a:spLocks noGrp="1"/>
          </p:cNvSpPr>
          <p:nvPr>
            <p:ph idx="1"/>
          </p:nvPr>
        </p:nvSpPr>
        <p:spPr>
          <a:xfrm>
            <a:off x="1021080" y="1384301"/>
            <a:ext cx="10515600" cy="4282344"/>
          </a:xfrm>
        </p:spPr>
        <p:txBody>
          <a:bodyPr/>
          <a:lstStyle/>
          <a:p>
            <a:r>
              <a:rPr lang="en-US" dirty="0"/>
              <a:t>The arson/murder of Antoine Clermont-Brasseur</a:t>
            </a:r>
          </a:p>
        </p:txBody>
      </p:sp>
      <p:pic>
        <p:nvPicPr>
          <p:cNvPr id="1026" name="Picture 2" descr="Image result for car on fi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7700" y="2475688"/>
            <a:ext cx="6292850" cy="4179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9802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0" name="Picture 22" descr="Image result for jardin du luxembour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5800" y="3820074"/>
            <a:ext cx="2958038" cy="1877620"/>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https://upload.wikimedia.org/wikipedia/commons/9/93/Quartier_Commo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9855" y="993884"/>
            <a:ext cx="2842954" cy="213221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12738" y="238125"/>
            <a:ext cx="10515600" cy="838394"/>
          </a:xfrm>
        </p:spPr>
        <p:txBody>
          <a:bodyPr/>
          <a:lstStyle/>
          <a:p>
            <a:r>
              <a:rPr lang="en-US" dirty="0"/>
              <a:t>5ème arrondissement</a:t>
            </a:r>
          </a:p>
        </p:txBody>
      </p:sp>
      <p:pic>
        <p:nvPicPr>
          <p:cNvPr id="7" name="Picture 6"/>
          <p:cNvPicPr>
            <a:picLocks noChangeAspect="1"/>
          </p:cNvPicPr>
          <p:nvPr/>
        </p:nvPicPr>
        <p:blipFill>
          <a:blip r:embed="rId4"/>
          <a:stretch>
            <a:fillRect/>
          </a:stretch>
        </p:blipFill>
        <p:spPr>
          <a:xfrm>
            <a:off x="8940800" y="238125"/>
            <a:ext cx="2938462" cy="2362017"/>
          </a:xfrm>
          <a:prstGeom prst="rect">
            <a:avLst/>
          </a:prstGeom>
        </p:spPr>
      </p:pic>
      <p:pic>
        <p:nvPicPr>
          <p:cNvPr id="2056" name="Picture 8" descr="The Panthéon, in the 5th arrondissement of Pari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8513" y="894766"/>
            <a:ext cx="3099003" cy="233045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944421" y="3185036"/>
            <a:ext cx="1236236" cy="369332"/>
          </a:xfrm>
          <a:prstGeom prst="rect">
            <a:avLst/>
          </a:prstGeom>
        </p:spPr>
        <p:txBody>
          <a:bodyPr wrap="none">
            <a:spAutoFit/>
          </a:bodyPr>
          <a:lstStyle/>
          <a:p>
            <a:r>
              <a:rPr lang="en-US" dirty="0">
                <a:solidFill>
                  <a:srgbClr val="000000"/>
                </a:solidFill>
                <a:latin typeface="Arial" panose="020B0604020202020204" pitchFamily="34" charset="0"/>
              </a:rPr>
              <a:t> </a:t>
            </a:r>
            <a:r>
              <a:rPr lang="en-US" dirty="0" err="1">
                <a:solidFill>
                  <a:srgbClr val="0B0080"/>
                </a:solidFill>
                <a:latin typeface="Arial" panose="020B0604020202020204" pitchFamily="34" charset="0"/>
              </a:rPr>
              <a:t>Panthéon</a:t>
            </a:r>
            <a:endParaRPr lang="en-US" dirty="0"/>
          </a:p>
        </p:txBody>
      </p:sp>
      <p:pic>
        <p:nvPicPr>
          <p:cNvPr id="2058" name="Picture 10" descr="https://upload.wikimedia.org/wikipedia/commons/thumb/a/ac/SorbonneParis041130.JPG/200px-SorbonneParis04113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809" y="3625528"/>
            <a:ext cx="1905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Arènes de Lutèce, Paris 15 August 2013 007.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14681" y="2503907"/>
            <a:ext cx="2919124" cy="136225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9413604" y="3842864"/>
            <a:ext cx="1992853" cy="369332"/>
          </a:xfrm>
          <a:prstGeom prst="rect">
            <a:avLst/>
          </a:prstGeom>
        </p:spPr>
        <p:txBody>
          <a:bodyPr wrap="none">
            <a:spAutoFit/>
          </a:bodyPr>
          <a:lstStyle/>
          <a:p>
            <a:r>
              <a:rPr lang="en-US" dirty="0" err="1">
                <a:solidFill>
                  <a:srgbClr val="000000"/>
                </a:solidFill>
                <a:latin typeface="Arial" panose="020B0604020202020204" pitchFamily="34" charset="0"/>
              </a:rPr>
              <a:t>Arènes</a:t>
            </a:r>
            <a:r>
              <a:rPr lang="en-US" dirty="0">
                <a:solidFill>
                  <a:srgbClr val="000000"/>
                </a:solidFill>
                <a:latin typeface="Arial" panose="020B0604020202020204" pitchFamily="34" charset="0"/>
              </a:rPr>
              <a:t> de </a:t>
            </a:r>
            <a:r>
              <a:rPr lang="en-US" dirty="0" err="1">
                <a:solidFill>
                  <a:srgbClr val="000000"/>
                </a:solidFill>
                <a:latin typeface="Arial" panose="020B0604020202020204" pitchFamily="34" charset="0"/>
              </a:rPr>
              <a:t>Lutèce</a:t>
            </a:r>
            <a:endParaRPr lang="en-US" dirty="0"/>
          </a:p>
        </p:txBody>
      </p:sp>
      <p:pic>
        <p:nvPicPr>
          <p:cNvPr id="2062" name="Picture 14" descr="https://upload.wikimedia.org/wikipedia/commons/thumb/4/4f/Fontaine_Saint-Michel_Paris_DSC_4355.JPG/250px-Fontaine_Saint-Michel_Paris_DSC_4355.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66646" y="277305"/>
            <a:ext cx="2054225" cy="287591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6357225" y="3135987"/>
            <a:ext cx="2416046" cy="369332"/>
          </a:xfrm>
          <a:prstGeom prst="rect">
            <a:avLst/>
          </a:prstGeom>
        </p:spPr>
        <p:txBody>
          <a:bodyPr wrap="none">
            <a:spAutoFit/>
          </a:bodyPr>
          <a:lstStyle/>
          <a:p>
            <a:r>
              <a:rPr lang="en-US" dirty="0">
                <a:solidFill>
                  <a:srgbClr val="252525"/>
                </a:solidFill>
                <a:latin typeface="Arial" panose="020B0604020202020204" pitchFamily="34" charset="0"/>
              </a:rPr>
              <a:t>Fontaine Saint-Michel</a:t>
            </a:r>
            <a:endParaRPr lang="en-US" dirty="0"/>
          </a:p>
        </p:txBody>
      </p:sp>
      <p:pic>
        <p:nvPicPr>
          <p:cNvPr id="2064" name="Picture 16" descr="https://upload.wikimedia.org/wikipedia/commons/thumb/0/02/Lady_and_the_Unicorn_1.jpg/250px-Lady_and_the_Unicorn_1.jpg"/>
          <p:cNvPicPr>
            <a:picLocks noChangeAspect="1" noChangeArrowheads="1"/>
          </p:cNvPicPr>
          <p:nvPr/>
        </p:nvPicPr>
        <p:blipFill rotWithShape="1">
          <a:blip r:embed="rId9">
            <a:extLst>
              <a:ext uri="{28A0092B-C50C-407E-A947-70E740481C1C}">
                <a14:useLocalDpi xmlns:a14="http://schemas.microsoft.com/office/drawing/2010/main" val="0"/>
              </a:ext>
            </a:extLst>
          </a:blip>
          <a:srcRect t="16237"/>
          <a:stretch/>
        </p:blipFill>
        <p:spPr bwMode="auto">
          <a:xfrm>
            <a:off x="8884183" y="4257947"/>
            <a:ext cx="2995660" cy="188696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8884183" y="6190664"/>
            <a:ext cx="3422732" cy="584775"/>
          </a:xfrm>
          <a:prstGeom prst="rect">
            <a:avLst/>
          </a:prstGeom>
        </p:spPr>
        <p:txBody>
          <a:bodyPr wrap="none">
            <a:spAutoFit/>
          </a:bodyPr>
          <a:lstStyle/>
          <a:p>
            <a:r>
              <a:rPr lang="fr-FR" sz="1600" dirty="0">
                <a:solidFill>
                  <a:srgbClr val="252525"/>
                </a:solidFill>
                <a:latin typeface="Arial" panose="020B0604020202020204" pitchFamily="34" charset="0"/>
              </a:rPr>
              <a:t>The Musée national du Moyen Âge </a:t>
            </a:r>
          </a:p>
          <a:p>
            <a:r>
              <a:rPr lang="fr-FR" sz="1600" dirty="0">
                <a:solidFill>
                  <a:srgbClr val="252525"/>
                </a:solidFill>
                <a:latin typeface="Arial" panose="020B0604020202020204" pitchFamily="34" charset="0"/>
              </a:rPr>
              <a:t>in the Hôtel de Cluny</a:t>
            </a:r>
            <a:endParaRPr lang="en-US" sz="1600" dirty="0"/>
          </a:p>
        </p:txBody>
      </p:sp>
      <p:sp>
        <p:nvSpPr>
          <p:cNvPr id="21" name="Rectangle 20"/>
          <p:cNvSpPr/>
          <p:nvPr/>
        </p:nvSpPr>
        <p:spPr>
          <a:xfrm>
            <a:off x="4006628" y="3097485"/>
            <a:ext cx="1646605" cy="369332"/>
          </a:xfrm>
          <a:prstGeom prst="rect">
            <a:avLst/>
          </a:prstGeom>
        </p:spPr>
        <p:txBody>
          <a:bodyPr wrap="none">
            <a:spAutoFit/>
          </a:bodyPr>
          <a:lstStyle/>
          <a:p>
            <a:r>
              <a:rPr lang="en-US" dirty="0">
                <a:solidFill>
                  <a:srgbClr val="000000"/>
                </a:solidFill>
                <a:latin typeface="Arial" panose="020B0604020202020204" pitchFamily="34" charset="0"/>
              </a:rPr>
              <a:t> </a:t>
            </a:r>
            <a:r>
              <a:rPr lang="en-US" dirty="0">
                <a:solidFill>
                  <a:srgbClr val="0B0080"/>
                </a:solidFill>
                <a:latin typeface="Arial" panose="020B0604020202020204" pitchFamily="34" charset="0"/>
              </a:rPr>
              <a:t>Quartier Latin</a:t>
            </a:r>
            <a:endParaRPr lang="en-US" dirty="0"/>
          </a:p>
        </p:txBody>
      </p:sp>
      <p:pic>
        <p:nvPicPr>
          <p:cNvPr id="2068" name="Picture 20" descr="Grande Mosquée de Paris.JPG"/>
          <p:cNvPicPr>
            <a:picLocks noChangeAspect="1" noChangeArrowheads="1"/>
          </p:cNvPicPr>
          <p:nvPr/>
        </p:nvPicPr>
        <p:blipFill rotWithShape="1">
          <a:blip r:embed="rId10">
            <a:extLst>
              <a:ext uri="{28A0092B-C50C-407E-A947-70E740481C1C}">
                <a14:useLocalDpi xmlns:a14="http://schemas.microsoft.com/office/drawing/2010/main" val="0"/>
              </a:ext>
            </a:extLst>
          </a:blip>
          <a:srcRect l="3759" t="21804" r="12559" b="12596"/>
          <a:stretch/>
        </p:blipFill>
        <p:spPr bwMode="auto">
          <a:xfrm>
            <a:off x="2520061" y="3442486"/>
            <a:ext cx="2991762" cy="1758944"/>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p:nvPr/>
        </p:nvSpPr>
        <p:spPr>
          <a:xfrm>
            <a:off x="2869480" y="3453552"/>
            <a:ext cx="2791595" cy="584775"/>
          </a:xfrm>
          <a:prstGeom prst="rect">
            <a:avLst/>
          </a:prstGeom>
        </p:spPr>
        <p:txBody>
          <a:bodyPr wrap="square">
            <a:spAutoFit/>
          </a:bodyPr>
          <a:lstStyle/>
          <a:p>
            <a:r>
              <a:rPr lang="en-US" sz="1600" dirty="0">
                <a:solidFill>
                  <a:srgbClr val="252525"/>
                </a:solidFill>
                <a:latin typeface="Arial" panose="020B0604020202020204" pitchFamily="34" charset="0"/>
              </a:rPr>
              <a:t>Grande </a:t>
            </a:r>
            <a:r>
              <a:rPr lang="en-US" sz="1600" dirty="0" err="1">
                <a:solidFill>
                  <a:srgbClr val="252525"/>
                </a:solidFill>
                <a:latin typeface="Arial" panose="020B0604020202020204" pitchFamily="34" charset="0"/>
              </a:rPr>
              <a:t>Mosquée</a:t>
            </a:r>
            <a:r>
              <a:rPr lang="en-US" sz="1600" dirty="0">
                <a:solidFill>
                  <a:srgbClr val="252525"/>
                </a:solidFill>
                <a:latin typeface="Arial" panose="020B0604020202020204" pitchFamily="34" charset="0"/>
              </a:rPr>
              <a:t> de Paris</a:t>
            </a:r>
          </a:p>
          <a:p>
            <a:r>
              <a:rPr lang="en-US" sz="1600" dirty="0" err="1">
                <a:solidFill>
                  <a:srgbClr val="252525"/>
                </a:solidFill>
                <a:latin typeface="Arial" panose="020B0604020202020204" pitchFamily="34" charset="0"/>
              </a:rPr>
              <a:t>Institut</a:t>
            </a:r>
            <a:r>
              <a:rPr lang="en-US" sz="1600" dirty="0">
                <a:solidFill>
                  <a:srgbClr val="252525"/>
                </a:solidFill>
                <a:latin typeface="Arial" panose="020B0604020202020204" pitchFamily="34" charset="0"/>
              </a:rPr>
              <a:t> </a:t>
            </a:r>
            <a:r>
              <a:rPr lang="en-US" sz="1600" dirty="0" err="1">
                <a:solidFill>
                  <a:srgbClr val="252525"/>
                </a:solidFill>
                <a:latin typeface="Arial" panose="020B0604020202020204" pitchFamily="34" charset="0"/>
              </a:rPr>
              <a:t>Arabe</a:t>
            </a:r>
            <a:endParaRPr lang="en-US" sz="1600" dirty="0"/>
          </a:p>
        </p:txBody>
      </p:sp>
      <p:sp>
        <p:nvSpPr>
          <p:cNvPr id="25" name="Rectangle 24"/>
          <p:cNvSpPr/>
          <p:nvPr/>
        </p:nvSpPr>
        <p:spPr>
          <a:xfrm>
            <a:off x="5772243" y="5725662"/>
            <a:ext cx="2791595" cy="338554"/>
          </a:xfrm>
          <a:prstGeom prst="rect">
            <a:avLst/>
          </a:prstGeom>
        </p:spPr>
        <p:txBody>
          <a:bodyPr wrap="square">
            <a:spAutoFit/>
          </a:bodyPr>
          <a:lstStyle/>
          <a:p>
            <a:r>
              <a:rPr lang="en-US" sz="1600" dirty="0">
                <a:solidFill>
                  <a:srgbClr val="252525"/>
                </a:solidFill>
                <a:latin typeface="Arial" panose="020B0604020202020204" pitchFamily="34" charset="0"/>
              </a:rPr>
              <a:t>Jardin du Luxembourg</a:t>
            </a:r>
            <a:endParaRPr lang="en-US" sz="1600" dirty="0"/>
          </a:p>
        </p:txBody>
      </p:sp>
      <p:sp>
        <p:nvSpPr>
          <p:cNvPr id="9" name="Rectangle 8"/>
          <p:cNvSpPr/>
          <p:nvPr/>
        </p:nvSpPr>
        <p:spPr>
          <a:xfrm>
            <a:off x="141431" y="6483028"/>
            <a:ext cx="2791595" cy="338554"/>
          </a:xfrm>
          <a:prstGeom prst="rect">
            <a:avLst/>
          </a:prstGeom>
        </p:spPr>
        <p:txBody>
          <a:bodyPr wrap="square">
            <a:spAutoFit/>
          </a:bodyPr>
          <a:lstStyle/>
          <a:p>
            <a:r>
              <a:rPr lang="en-US" sz="1600" dirty="0">
                <a:solidFill>
                  <a:srgbClr val="252525"/>
                </a:solidFill>
                <a:latin typeface="Arial" panose="020B0604020202020204" pitchFamily="34" charset="0"/>
              </a:rPr>
              <a:t>University of the </a:t>
            </a:r>
            <a:r>
              <a:rPr lang="en-US" sz="1600" dirty="0">
                <a:solidFill>
                  <a:srgbClr val="0B0080"/>
                </a:solidFill>
                <a:latin typeface="Arial" panose="020B0604020202020204" pitchFamily="34" charset="0"/>
              </a:rPr>
              <a:t>Sorbonne</a:t>
            </a:r>
            <a:endParaRPr lang="en-US" sz="1600" dirty="0"/>
          </a:p>
        </p:txBody>
      </p:sp>
      <p:pic>
        <p:nvPicPr>
          <p:cNvPr id="2072" name="Picture 24" descr="Image result for boulevard saint michel"/>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16776" y="5249209"/>
            <a:ext cx="2705100" cy="1685925"/>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p:cNvSpPr/>
          <p:nvPr/>
        </p:nvSpPr>
        <p:spPr>
          <a:xfrm>
            <a:off x="5421876" y="6365226"/>
            <a:ext cx="2791595" cy="338554"/>
          </a:xfrm>
          <a:prstGeom prst="rect">
            <a:avLst/>
          </a:prstGeom>
        </p:spPr>
        <p:txBody>
          <a:bodyPr wrap="square">
            <a:spAutoFit/>
          </a:bodyPr>
          <a:lstStyle/>
          <a:p>
            <a:r>
              <a:rPr lang="en-US" sz="1600" dirty="0">
                <a:solidFill>
                  <a:srgbClr val="252525"/>
                </a:solidFill>
                <a:latin typeface="Arial" panose="020B0604020202020204" pitchFamily="34" charset="0"/>
              </a:rPr>
              <a:t>Boulevard Saint-Michel</a:t>
            </a:r>
            <a:endParaRPr lang="en-US" sz="1600" dirty="0"/>
          </a:p>
        </p:txBody>
      </p:sp>
    </p:spTree>
    <p:extLst>
      <p:ext uri="{BB962C8B-B14F-4D97-AF65-F5344CB8AC3E}">
        <p14:creationId xmlns:p14="http://schemas.microsoft.com/office/powerpoint/2010/main" val="32806303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254000"/>
            <a:ext cx="10515600" cy="838394"/>
          </a:xfrm>
        </p:spPr>
        <p:txBody>
          <a:bodyPr>
            <a:normAutofit/>
          </a:bodyPr>
          <a:lstStyle/>
          <a:p>
            <a:r>
              <a:rPr lang="en-US" dirty="0"/>
              <a:t>5è </a:t>
            </a:r>
            <a:r>
              <a:rPr lang="en-US" dirty="0" err="1"/>
              <a:t>arr</a:t>
            </a:r>
            <a:r>
              <a:rPr lang="en-US" dirty="0"/>
              <a:t>.:Just the facts, please</a:t>
            </a:r>
          </a:p>
        </p:txBody>
      </p:sp>
      <p:pic>
        <p:nvPicPr>
          <p:cNvPr id="2050" name="Picture 2" descr="https://upload.wikimedia.org/wikipedia/commons/thumb/3/3f/Paris_5th.png/1024px-Paris_5th.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638800" y="978097"/>
            <a:ext cx="6324600" cy="587990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burning car cartoon"/>
          <p:cNvPicPr>
            <a:picLocks noChangeAspect="1" noChangeArrowheads="1"/>
          </p:cNvPicPr>
          <p:nvPr/>
        </p:nvPicPr>
        <p:blipFill rotWithShape="1">
          <a:blip r:embed="rId3">
            <a:extLst>
              <a:ext uri="{28A0092B-C50C-407E-A947-70E740481C1C}">
                <a14:useLocalDpi xmlns:a14="http://schemas.microsoft.com/office/drawing/2010/main" val="0"/>
              </a:ext>
            </a:extLst>
          </a:blip>
          <a:srcRect l="8758" t="14259" r="36919" b="21667"/>
          <a:stretch/>
        </p:blipFill>
        <p:spPr bwMode="auto">
          <a:xfrm>
            <a:off x="5168900" y="4866551"/>
            <a:ext cx="939800" cy="75974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402984" y="1092394"/>
            <a:ext cx="5235816" cy="38098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Burned car found on Rue Henri Barbusse, with elderly man inside</a:t>
            </a:r>
          </a:p>
          <a:p>
            <a:r>
              <a:rPr lang="en-US" dirty="0"/>
              <a:t>Justin &amp; Noël immediately suspect “our local pyromaniac” </a:t>
            </a:r>
            <a:r>
              <a:rPr lang="en-US" dirty="0" err="1"/>
              <a:t>Momo</a:t>
            </a:r>
            <a:r>
              <a:rPr lang="en-US" dirty="0"/>
              <a:t>, his 11</a:t>
            </a:r>
            <a:r>
              <a:rPr lang="en-US" baseline="30000" dirty="0"/>
              <a:t>th</a:t>
            </a:r>
            <a:r>
              <a:rPr lang="en-US" dirty="0"/>
              <a:t> car</a:t>
            </a:r>
          </a:p>
          <a:p>
            <a:r>
              <a:rPr lang="en-US" dirty="0"/>
              <a:t>It was a top of the range Mercedes, his usual</a:t>
            </a:r>
          </a:p>
        </p:txBody>
      </p:sp>
    </p:spTree>
    <p:extLst>
      <p:ext uri="{BB962C8B-B14F-4D97-AF65-F5344CB8AC3E}">
        <p14:creationId xmlns:p14="http://schemas.microsoft.com/office/powerpoint/2010/main" val="425858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p:cTn id="7" dur="500" fill="hold"/>
                                        <p:tgtEl>
                                          <p:spTgt spid="2052"/>
                                        </p:tgtEl>
                                        <p:attrNameLst>
                                          <p:attrName>ppt_w</p:attrName>
                                        </p:attrNameLst>
                                      </p:cBhvr>
                                      <p:tavLst>
                                        <p:tav tm="0">
                                          <p:val>
                                            <p:fltVal val="0"/>
                                          </p:val>
                                        </p:tav>
                                        <p:tav tm="100000">
                                          <p:val>
                                            <p:strVal val="#ppt_w"/>
                                          </p:val>
                                        </p:tav>
                                      </p:tavLst>
                                    </p:anim>
                                    <p:anim calcmode="lin" valueType="num">
                                      <p:cBhvr>
                                        <p:cTn id="8" dur="500" fill="hold"/>
                                        <p:tgtEl>
                                          <p:spTgt spid="2052"/>
                                        </p:tgtEl>
                                        <p:attrNameLst>
                                          <p:attrName>ppt_h</p:attrName>
                                        </p:attrNameLst>
                                      </p:cBhvr>
                                      <p:tavLst>
                                        <p:tav tm="0">
                                          <p:val>
                                            <p:fltVal val="0"/>
                                          </p:val>
                                        </p:tav>
                                        <p:tav tm="100000">
                                          <p:val>
                                            <p:strVal val="#ppt_h"/>
                                          </p:val>
                                        </p:tav>
                                      </p:tavLst>
                                    </p:anim>
                                    <p:anim calcmode="lin" valueType="num">
                                      <p:cBhvr>
                                        <p:cTn id="9" dur="500" fill="hold"/>
                                        <p:tgtEl>
                                          <p:spTgt spid="2052"/>
                                        </p:tgtEl>
                                        <p:attrNameLst>
                                          <p:attrName>style.rotation</p:attrName>
                                        </p:attrNameLst>
                                      </p:cBhvr>
                                      <p:tavLst>
                                        <p:tav tm="0">
                                          <p:val>
                                            <p:fltVal val="360"/>
                                          </p:val>
                                        </p:tav>
                                        <p:tav tm="100000">
                                          <p:val>
                                            <p:fltVal val="0"/>
                                          </p:val>
                                        </p:tav>
                                      </p:tavLst>
                                    </p:anim>
                                    <p:animEffect transition="in" filter="fade">
                                      <p:cBhvr>
                                        <p:cTn id="10" dur="500"/>
                                        <p:tgtEl>
                                          <p:spTgt spid="205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additive="base">
                                        <p:cTn id="1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additive="base">
                                        <p:cTn id="2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 calcmode="lin" valueType="num">
                                      <p:cBhvr additive="base">
                                        <p:cTn id="27"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Paris: 5ème arrondissement</a:t>
            </a:r>
            <a:br>
              <a:rPr lang="en-US" dirty="0"/>
            </a:br>
            <a:r>
              <a:rPr lang="en-US" dirty="0"/>
              <a:t>Prime </a:t>
            </a:r>
            <a:r>
              <a:rPr lang="en-US" dirty="0" err="1"/>
              <a:t>Suspect:Momo</a:t>
            </a:r>
            <a:endParaRPr lang="en-US" dirty="0"/>
          </a:p>
        </p:txBody>
      </p:sp>
      <p:sp>
        <p:nvSpPr>
          <p:cNvPr id="3" name="Content Placeholder 2"/>
          <p:cNvSpPr>
            <a:spLocks noGrp="1"/>
          </p:cNvSpPr>
          <p:nvPr>
            <p:ph idx="1"/>
          </p:nvPr>
        </p:nvSpPr>
        <p:spPr>
          <a:xfrm>
            <a:off x="546100" y="1690688"/>
            <a:ext cx="10947400" cy="4856163"/>
          </a:xfrm>
        </p:spPr>
        <p:txBody>
          <a:bodyPr>
            <a:normAutofit fontScale="92500" lnSpcReduction="10000"/>
          </a:bodyPr>
          <a:lstStyle/>
          <a:p>
            <a:r>
              <a:rPr lang="en-US" dirty="0"/>
              <a:t>Mohammed </a:t>
            </a:r>
            <a:r>
              <a:rPr lang="en-US" dirty="0" err="1"/>
              <a:t>Issam</a:t>
            </a:r>
            <a:r>
              <a:rPr lang="en-US" dirty="0"/>
              <a:t> </a:t>
            </a:r>
            <a:r>
              <a:rPr lang="en-US" dirty="0" err="1"/>
              <a:t>Benatoman</a:t>
            </a:r>
            <a:r>
              <a:rPr lang="en-US" dirty="0"/>
              <a:t>- aka </a:t>
            </a:r>
            <a:r>
              <a:rPr lang="en-US" dirty="0" err="1"/>
              <a:t>Momo</a:t>
            </a:r>
            <a:endParaRPr lang="en-US" dirty="0"/>
          </a:p>
          <a:p>
            <a:r>
              <a:rPr lang="en-US" dirty="0"/>
              <a:t>Obstinate &amp; intelligent face, rather delicate under his shock of dark </a:t>
            </a:r>
          </a:p>
          <a:p>
            <a:pPr marL="0" indent="0">
              <a:buNone/>
            </a:pPr>
            <a:r>
              <a:rPr lang="en-US" dirty="0"/>
              <a:t>       curly hair</a:t>
            </a:r>
          </a:p>
          <a:p>
            <a:r>
              <a:rPr lang="en-US" dirty="0"/>
              <a:t>Lives in the </a:t>
            </a:r>
            <a:r>
              <a:rPr lang="en-US" dirty="0" err="1"/>
              <a:t>Cité</a:t>
            </a:r>
            <a:r>
              <a:rPr lang="en-US" dirty="0"/>
              <a:t> des Buttes; always torches his cars in the 5ème</a:t>
            </a:r>
          </a:p>
          <a:p>
            <a:r>
              <a:rPr lang="en-US" dirty="0"/>
              <a:t>Has torched 10 high end Mercedes in the past</a:t>
            </a:r>
          </a:p>
          <a:p>
            <a:r>
              <a:rPr lang="en-US" dirty="0" err="1"/>
              <a:t>Adamsberg’s</a:t>
            </a:r>
            <a:r>
              <a:rPr lang="en-US" dirty="0"/>
              <a:t> subordinates think he wants to go big time; &amp; for him, there’s not much difference between torching a car &amp; the guy in it.  They’re both class enemies.</a:t>
            </a:r>
          </a:p>
          <a:p>
            <a:r>
              <a:rPr lang="en-US" dirty="0"/>
              <a:t> </a:t>
            </a:r>
            <a:r>
              <a:rPr lang="en-US" dirty="0" err="1"/>
              <a:t>Adamsberg</a:t>
            </a:r>
            <a:r>
              <a:rPr lang="en-US" dirty="0"/>
              <a:t> thinks he would not torch a car before verifying that it was empty- there’s a world of difference</a:t>
            </a:r>
          </a:p>
          <a:p>
            <a:r>
              <a:rPr lang="en-US" dirty="0" err="1"/>
              <a:t>Adamsberg</a:t>
            </a:r>
            <a:r>
              <a:rPr lang="en-US" dirty="0"/>
              <a:t> thinks that it would be easy to frame </a:t>
            </a:r>
            <a:r>
              <a:rPr lang="en-US" dirty="0" err="1"/>
              <a:t>Momo</a:t>
            </a:r>
            <a:r>
              <a:rPr lang="en-US" dirty="0"/>
              <a:t>, since he’s got a reputation in the 5ème &amp; his MO is easy to copy</a:t>
            </a:r>
          </a:p>
          <a:p>
            <a:endParaRPr lang="en-US" dirty="0"/>
          </a:p>
        </p:txBody>
      </p:sp>
      <p:pic>
        <p:nvPicPr>
          <p:cNvPr id="5" name="Picture 4"/>
          <p:cNvPicPr>
            <a:picLocks noChangeAspect="1"/>
          </p:cNvPicPr>
          <p:nvPr/>
        </p:nvPicPr>
        <p:blipFill>
          <a:blip r:embed="rId2"/>
          <a:stretch>
            <a:fillRect/>
          </a:stretch>
        </p:blipFill>
        <p:spPr>
          <a:xfrm>
            <a:off x="9586912" y="172243"/>
            <a:ext cx="2390775" cy="1914525"/>
          </a:xfrm>
          <a:prstGeom prst="rect">
            <a:avLst/>
          </a:prstGeom>
        </p:spPr>
      </p:pic>
    </p:spTree>
    <p:extLst>
      <p:ext uri="{BB962C8B-B14F-4D97-AF65-F5344CB8AC3E}">
        <p14:creationId xmlns:p14="http://schemas.microsoft.com/office/powerpoint/2010/main" val="188205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4400" y="365125"/>
            <a:ext cx="9169400" cy="1325563"/>
          </a:xfrm>
        </p:spPr>
        <p:txBody>
          <a:bodyPr/>
          <a:lstStyle/>
          <a:p>
            <a:r>
              <a:rPr lang="en-US" dirty="0" err="1"/>
              <a:t>Cité</a:t>
            </a:r>
            <a:r>
              <a:rPr lang="en-US" dirty="0"/>
              <a:t> des Buttes ?: </a:t>
            </a:r>
            <a:br>
              <a:rPr lang="en-US" dirty="0"/>
            </a:br>
            <a:r>
              <a:rPr lang="en-US" dirty="0"/>
              <a:t>Parc de Buttes Chaumont</a:t>
            </a:r>
          </a:p>
        </p:txBody>
      </p:sp>
      <p:sp>
        <p:nvSpPr>
          <p:cNvPr id="3" name="Content Placeholder 2"/>
          <p:cNvSpPr>
            <a:spLocks noGrp="1"/>
          </p:cNvSpPr>
          <p:nvPr>
            <p:ph idx="1"/>
          </p:nvPr>
        </p:nvSpPr>
        <p:spPr>
          <a:xfrm>
            <a:off x="101600" y="1851025"/>
            <a:ext cx="8106539" cy="4325938"/>
          </a:xfrm>
        </p:spPr>
        <p:txBody>
          <a:bodyPr/>
          <a:lstStyle/>
          <a:p>
            <a:r>
              <a:rPr lang="en-US" dirty="0"/>
              <a:t>The 5</a:t>
            </a:r>
            <a:r>
              <a:rPr lang="en-US" baseline="30000" dirty="0"/>
              <a:t>th</a:t>
            </a:r>
            <a:r>
              <a:rPr lang="en-US" dirty="0"/>
              <a:t> largest public park in Paris,  situated in the northeastern 19è arrondissement. </a:t>
            </a:r>
          </a:p>
        </p:txBody>
      </p:sp>
      <p:pic>
        <p:nvPicPr>
          <p:cNvPr id="9218" name="Picture 2" descr="https://upload.wikimedia.org/wikipedia/commons/thumb/a/ab/070421_Parc_des_Buttes_Chaumont_002.jpg/800px-070421_Parc_des_Buttes_Chaumont_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08139" y="204788"/>
            <a:ext cx="3760024" cy="501491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s://upload.wikimedia.org/wikipedia/commons/thumb/6/60/070422_Parc_des_Buttes_Chaumont_001.jpg/1024px-070422_Parc_des_Buttes_Chaumont_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837" y="4001294"/>
            <a:ext cx="4470400" cy="2811463"/>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s://upload.wikimedia.org/wikipedia/commons/thumb/7/72/Map_of_Paris%2C_19e_arrondissement%2C_parc_des_Buttes-Chaumont.svg/920px-Map_of_Paris%2C_19e_arrondissement%2C_parc_des_Buttes-Chaumont.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4237" y="2712244"/>
            <a:ext cx="3833813" cy="3671485"/>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s://upload.wikimedia.org/wikipedia/commons/thumb/5/5c/TempleSybille.jpg/1280px-TempleSybill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7499" y="4577289"/>
            <a:ext cx="3422651" cy="228071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6"/>
          <a:stretch>
            <a:fillRect/>
          </a:stretch>
        </p:blipFill>
        <p:spPr>
          <a:xfrm>
            <a:off x="0" y="18659"/>
            <a:ext cx="1990725" cy="1600200"/>
          </a:xfrm>
          <a:prstGeom prst="rect">
            <a:avLst/>
          </a:prstGeom>
        </p:spPr>
      </p:pic>
    </p:spTree>
    <p:extLst>
      <p:ext uri="{BB962C8B-B14F-4D97-AF65-F5344CB8AC3E}">
        <p14:creationId xmlns:p14="http://schemas.microsoft.com/office/powerpoint/2010/main" val="4879708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50875"/>
          </a:xfrm>
        </p:spPr>
        <p:txBody>
          <a:bodyPr>
            <a:normAutofit fontScale="90000"/>
          </a:bodyPr>
          <a:lstStyle/>
          <a:p>
            <a:r>
              <a:rPr lang="en-US" dirty="0"/>
              <a:t>19ème arrondissement </a:t>
            </a:r>
          </a:p>
        </p:txBody>
      </p:sp>
      <p:sp>
        <p:nvSpPr>
          <p:cNvPr id="3" name="Content Placeholder 2"/>
          <p:cNvSpPr>
            <a:spLocks noGrp="1"/>
          </p:cNvSpPr>
          <p:nvPr>
            <p:ph idx="1"/>
          </p:nvPr>
        </p:nvSpPr>
        <p:spPr>
          <a:xfrm>
            <a:off x="622300" y="1139825"/>
            <a:ext cx="11264900" cy="4351338"/>
          </a:xfrm>
        </p:spPr>
        <p:txBody>
          <a:bodyPr/>
          <a:lstStyle/>
          <a:p>
            <a:r>
              <a:rPr lang="en-US" dirty="0"/>
              <a:t> The 19ème arrondissement is crossed by two canals, the Canal Saint-Denis and the Canal de </a:t>
            </a:r>
            <a:r>
              <a:rPr lang="en-US" dirty="0" err="1"/>
              <a:t>l'Ourcq</a:t>
            </a:r>
            <a:r>
              <a:rPr lang="en-US" dirty="0"/>
              <a:t>, which meet near the Parc de la </a:t>
            </a:r>
            <a:r>
              <a:rPr lang="en-US" dirty="0" err="1"/>
              <a:t>Villette</a:t>
            </a:r>
            <a:r>
              <a:rPr lang="en-US" dirty="0"/>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328" y="2215964"/>
            <a:ext cx="3648244" cy="2741710"/>
          </a:xfrm>
          <a:prstGeom prst="rect">
            <a:avLst/>
          </a:prstGeom>
        </p:spPr>
      </p:pic>
      <p:pic>
        <p:nvPicPr>
          <p:cNvPr id="11266" name="Picture 2" descr="La Villette in the 19th arrondisse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74" y="2216221"/>
            <a:ext cx="4729029" cy="31400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6004" y="5109942"/>
            <a:ext cx="4267200" cy="1900326"/>
          </a:xfrm>
          <a:prstGeom prst="rect">
            <a:avLst/>
          </a:prstGeom>
        </p:spPr>
      </p:pic>
      <p:pic>
        <p:nvPicPr>
          <p:cNvPr id="11268" name="Picture 4" descr="La cite des sciences 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6902" y="2830584"/>
            <a:ext cx="3441700" cy="2581275"/>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ttps://upload.wikimedia.org/wikipedia/commons/thumb/9/94/Paris-Philharmonie1.jpg/435px-Paris-Philharmonie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9963" y="5429250"/>
            <a:ext cx="4143375"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2510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833360" cy="1325563"/>
          </a:xfrm>
        </p:spPr>
        <p:txBody>
          <a:bodyPr>
            <a:normAutofit/>
          </a:bodyPr>
          <a:lstStyle/>
          <a:p>
            <a:r>
              <a:rPr lang="en-US" dirty="0"/>
              <a:t>Fred Vargas</a:t>
            </a:r>
            <a:br>
              <a:rPr lang="en-US" dirty="0"/>
            </a:br>
            <a:r>
              <a:rPr lang="en-US" dirty="0"/>
              <a:t>Member of an illustrious family</a:t>
            </a:r>
          </a:p>
        </p:txBody>
      </p:sp>
      <p:sp>
        <p:nvSpPr>
          <p:cNvPr id="3" name="Content Placeholder 2"/>
          <p:cNvSpPr>
            <a:spLocks noGrp="1"/>
          </p:cNvSpPr>
          <p:nvPr>
            <p:ph idx="1"/>
          </p:nvPr>
        </p:nvSpPr>
        <p:spPr>
          <a:xfrm>
            <a:off x="348343" y="2054224"/>
            <a:ext cx="8475617" cy="4803775"/>
          </a:xfrm>
        </p:spPr>
        <p:txBody>
          <a:bodyPr>
            <a:normAutofit fontScale="92500" lnSpcReduction="20000"/>
          </a:bodyPr>
          <a:lstStyle/>
          <a:p>
            <a:r>
              <a:rPr lang="en-US" dirty="0"/>
              <a:t>Her father</a:t>
            </a:r>
            <a:r>
              <a:rPr lang="fr-FR" dirty="0"/>
              <a:t>, Philippe </a:t>
            </a:r>
            <a:r>
              <a:rPr lang="fr-FR" dirty="0" err="1"/>
              <a:t>Audoin</a:t>
            </a:r>
            <a:r>
              <a:rPr lang="fr-FR" dirty="0"/>
              <a:t> </a:t>
            </a:r>
            <a:r>
              <a:rPr lang="fr-FR" dirty="0" err="1"/>
              <a:t>was</a:t>
            </a:r>
            <a:r>
              <a:rPr lang="fr-FR" dirty="0"/>
              <a:t> a </a:t>
            </a:r>
            <a:r>
              <a:rPr lang="fr-FR" dirty="0" err="1"/>
              <a:t>member</a:t>
            </a:r>
            <a:r>
              <a:rPr lang="fr-FR" dirty="0"/>
              <a:t> of Paris’ post-</a:t>
            </a:r>
            <a:r>
              <a:rPr lang="fr-FR" dirty="0" err="1"/>
              <a:t>war</a:t>
            </a:r>
            <a:r>
              <a:rPr lang="fr-FR" dirty="0"/>
              <a:t> </a:t>
            </a:r>
            <a:r>
              <a:rPr lang="fr-FR" dirty="0" err="1"/>
              <a:t>surrealists</a:t>
            </a:r>
            <a:r>
              <a:rPr lang="fr-FR" dirty="0"/>
              <a:t>. He met and </a:t>
            </a:r>
            <a:r>
              <a:rPr lang="fr-FR" dirty="0" err="1"/>
              <a:t>was</a:t>
            </a:r>
            <a:r>
              <a:rPr lang="fr-FR" dirty="0"/>
              <a:t> </a:t>
            </a:r>
            <a:r>
              <a:rPr lang="fr-FR" dirty="0" err="1"/>
              <a:t>greatly</a:t>
            </a:r>
            <a:r>
              <a:rPr lang="fr-FR" dirty="0"/>
              <a:t> </a:t>
            </a:r>
            <a:r>
              <a:rPr lang="fr-FR" dirty="0" err="1"/>
              <a:t>influenced</a:t>
            </a:r>
            <a:r>
              <a:rPr lang="fr-FR" dirty="0"/>
              <a:t> by André Breton* in 1959.  </a:t>
            </a:r>
            <a:r>
              <a:rPr lang="fr-FR" dirty="0" err="1"/>
              <a:t>During</a:t>
            </a:r>
            <a:r>
              <a:rPr lang="fr-FR" dirty="0"/>
              <a:t> </a:t>
            </a:r>
            <a:r>
              <a:rPr lang="fr-FR" dirty="0" err="1"/>
              <a:t>this</a:t>
            </a:r>
            <a:r>
              <a:rPr lang="fr-FR" dirty="0"/>
              <a:t> time </a:t>
            </a:r>
            <a:r>
              <a:rPr lang="fr-FR" dirty="0" err="1"/>
              <a:t>he</a:t>
            </a:r>
            <a:r>
              <a:rPr lang="fr-FR" dirty="0"/>
              <a:t> </a:t>
            </a:r>
            <a:r>
              <a:rPr lang="fr-FR" dirty="0" err="1"/>
              <a:t>collaborated</a:t>
            </a:r>
            <a:r>
              <a:rPr lang="fr-FR" dirty="0"/>
              <a:t> on </a:t>
            </a:r>
            <a:r>
              <a:rPr lang="fr-FR" dirty="0" err="1"/>
              <a:t>several</a:t>
            </a:r>
            <a:r>
              <a:rPr lang="fr-FR" dirty="0"/>
              <a:t> </a:t>
            </a:r>
            <a:r>
              <a:rPr lang="fr-FR" dirty="0" err="1"/>
              <a:t>surrealist</a:t>
            </a:r>
            <a:r>
              <a:rPr lang="fr-FR" dirty="0"/>
              <a:t> </a:t>
            </a:r>
            <a:r>
              <a:rPr lang="fr-FR" dirty="0" err="1"/>
              <a:t>reviews</a:t>
            </a:r>
            <a:r>
              <a:rPr lang="fr-FR" dirty="0"/>
              <a:t>:  </a:t>
            </a:r>
            <a:r>
              <a:rPr lang="fr-FR" i="1" dirty="0"/>
              <a:t>La Brèche</a:t>
            </a:r>
            <a:r>
              <a:rPr lang="fr-FR" dirty="0"/>
              <a:t>, </a:t>
            </a:r>
            <a:r>
              <a:rPr lang="fr-FR" i="1" dirty="0"/>
              <a:t>Action surréaliste</a:t>
            </a:r>
            <a:r>
              <a:rPr lang="fr-FR" dirty="0"/>
              <a:t>, and </a:t>
            </a:r>
            <a:r>
              <a:rPr lang="fr-FR" i="1" dirty="0"/>
              <a:t>L'</a:t>
            </a:r>
            <a:r>
              <a:rPr lang="fr-FR" i="1" dirty="0" err="1"/>
              <a:t>Archibras</a:t>
            </a:r>
            <a:r>
              <a:rPr lang="fr-FR" i="1" dirty="0"/>
              <a:t>.</a:t>
            </a:r>
          </a:p>
          <a:p>
            <a:pPr marL="0" indent="0">
              <a:buNone/>
            </a:pPr>
            <a:r>
              <a:rPr lang="en-US" dirty="0"/>
              <a:t> *French writer and poet André Breton is best known as one of the founders of the Surrealist movement in literature and art. He wrote a Surrealist manifesto encouraging free expression and the release of the subconscious mind. The Surrealists were fascinated by the fine line between reason and irrationality.</a:t>
            </a:r>
            <a:endParaRPr lang="fr-FR" dirty="0"/>
          </a:p>
          <a:p>
            <a:r>
              <a:rPr lang="en-US" dirty="0"/>
              <a:t>Her mother was a chemical engineer. </a:t>
            </a:r>
          </a:p>
          <a:p>
            <a:r>
              <a:rPr lang="en-US" dirty="0"/>
              <a:t>Her brother Stéphane </a:t>
            </a:r>
            <a:r>
              <a:rPr lang="en-US" dirty="0" err="1"/>
              <a:t>Audoin-Rouzeau</a:t>
            </a:r>
            <a:r>
              <a:rPr lang="en-US" dirty="0"/>
              <a:t> is a noted historian, a specialist of World War I (who inspired her to create the character of Lucien </a:t>
            </a:r>
            <a:r>
              <a:rPr lang="en-US" dirty="0" err="1"/>
              <a:t>Devernois</a:t>
            </a:r>
            <a:r>
              <a:rPr lang="en-US" dirty="0"/>
              <a:t> in the Evangelist </a:t>
            </a:r>
            <a:r>
              <a:rPr lang="en-US" i="1" dirty="0" err="1"/>
              <a:t>policiers</a:t>
            </a:r>
            <a:r>
              <a:rPr lang="en-US" dirty="0"/>
              <a:t>).</a:t>
            </a:r>
          </a:p>
          <a:p>
            <a:endParaRPr lang="en-US" dirty="0"/>
          </a:p>
          <a:p>
            <a:endParaRPr lang="en-US" dirty="0"/>
          </a:p>
        </p:txBody>
      </p:sp>
      <p:pic>
        <p:nvPicPr>
          <p:cNvPr id="3074" name="Picture 2"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1144" y="365125"/>
            <a:ext cx="1750695" cy="222921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161144" y="2594343"/>
            <a:ext cx="1494448" cy="369332"/>
          </a:xfrm>
          <a:prstGeom prst="rect">
            <a:avLst/>
          </a:prstGeom>
        </p:spPr>
        <p:txBody>
          <a:bodyPr wrap="none">
            <a:spAutoFit/>
          </a:bodyPr>
          <a:lstStyle/>
          <a:p>
            <a:r>
              <a:rPr lang="en-US" dirty="0"/>
              <a:t>André Breton </a:t>
            </a:r>
          </a:p>
        </p:txBody>
      </p:sp>
      <p:pic>
        <p:nvPicPr>
          <p:cNvPr id="3076" name="Picture 4" descr="Image result for apollinaire poem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8817" y="3108960"/>
            <a:ext cx="2753549" cy="309372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8991728" y="6202680"/>
            <a:ext cx="2895344" cy="369332"/>
          </a:xfrm>
          <a:prstGeom prst="rect">
            <a:avLst/>
          </a:prstGeom>
        </p:spPr>
        <p:txBody>
          <a:bodyPr wrap="none">
            <a:spAutoFit/>
          </a:bodyPr>
          <a:lstStyle/>
          <a:p>
            <a:r>
              <a:rPr lang="en-US" dirty="0">
                <a:solidFill>
                  <a:srgbClr val="D6D6D6"/>
                </a:solidFill>
                <a:latin typeface="arial" panose="020B0604020202020204" pitchFamily="34" charset="0"/>
                <a:hlinkClick r:id="rId4"/>
              </a:rPr>
              <a:t>Apollinaire's </a:t>
            </a:r>
            <a:r>
              <a:rPr lang="en-US" dirty="0" err="1">
                <a:solidFill>
                  <a:srgbClr val="D6D6D6"/>
                </a:solidFill>
                <a:latin typeface="arial" panose="020B0604020202020204" pitchFamily="34" charset="0"/>
                <a:hlinkClick r:id="rId4"/>
              </a:rPr>
              <a:t>Calligrammes</a:t>
            </a:r>
            <a:endParaRPr lang="en-US" dirty="0"/>
          </a:p>
        </p:txBody>
      </p:sp>
    </p:spTree>
    <p:extLst>
      <p:ext uri="{BB962C8B-B14F-4D97-AF65-F5344CB8AC3E}">
        <p14:creationId xmlns:p14="http://schemas.microsoft.com/office/powerpoint/2010/main" val="4158124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50875"/>
          </a:xfrm>
        </p:spPr>
        <p:txBody>
          <a:bodyPr>
            <a:normAutofit fontScale="90000"/>
          </a:bodyPr>
          <a:lstStyle/>
          <a:p>
            <a:r>
              <a:rPr lang="en-US" dirty="0" err="1"/>
              <a:t>Cités</a:t>
            </a:r>
            <a:r>
              <a:rPr lang="en-US" dirty="0"/>
              <a:t>: 19è arrondissement </a:t>
            </a:r>
          </a:p>
        </p:txBody>
      </p:sp>
      <p:pic>
        <p:nvPicPr>
          <p:cNvPr id="10242" name="Picture 2" descr="https://upload.wikimedia.org/wikipedia/commons/e/e9/Petite_ceinture_de_Paris_-_Avenue_de_Flandres_%282%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33" y="1153583"/>
            <a:ext cx="6993467" cy="52451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mage result for 19th arrondissement of par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1200" y="196149"/>
            <a:ext cx="4572000" cy="34194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19th arrondissement of paris"/>
          <p:cNvPicPr>
            <a:picLocks noChangeAspect="1" noChangeArrowheads="1"/>
          </p:cNvPicPr>
          <p:nvPr/>
        </p:nvPicPr>
        <p:blipFill rotWithShape="1">
          <a:blip r:embed="rId4">
            <a:extLst>
              <a:ext uri="{28A0092B-C50C-407E-A947-70E740481C1C}">
                <a14:useLocalDpi xmlns:a14="http://schemas.microsoft.com/office/drawing/2010/main" val="0"/>
              </a:ext>
            </a:extLst>
          </a:blip>
          <a:srcRect l="18750"/>
          <a:stretch/>
        </p:blipFill>
        <p:spPr bwMode="auto">
          <a:xfrm>
            <a:off x="7340600" y="3776133"/>
            <a:ext cx="4292600" cy="3081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2195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Paris: 5ème arrondissement</a:t>
            </a:r>
            <a:br>
              <a:rPr lang="en-US" dirty="0"/>
            </a:br>
            <a:r>
              <a:rPr lang="en-US" dirty="0"/>
              <a:t>The investigation begins</a:t>
            </a:r>
          </a:p>
        </p:txBody>
      </p:sp>
      <p:sp>
        <p:nvSpPr>
          <p:cNvPr id="3" name="Content Placeholder 2"/>
          <p:cNvSpPr>
            <a:spLocks noGrp="1"/>
          </p:cNvSpPr>
          <p:nvPr>
            <p:ph idx="1"/>
          </p:nvPr>
        </p:nvSpPr>
        <p:spPr>
          <a:xfrm>
            <a:off x="546100" y="1690688"/>
            <a:ext cx="10947400" cy="4856163"/>
          </a:xfrm>
        </p:spPr>
        <p:txBody>
          <a:bodyPr>
            <a:normAutofit/>
          </a:bodyPr>
          <a:lstStyle/>
          <a:p>
            <a:r>
              <a:rPr lang="en-US" dirty="0"/>
              <a:t>Need to find out about the old man- could he hear &amp; see properly</a:t>
            </a:r>
          </a:p>
          <a:p>
            <a:r>
              <a:rPr lang="en-US" dirty="0"/>
              <a:t>Need to find out who was driving the Mercedes, and if the old man felt comfortable with that person</a:t>
            </a:r>
          </a:p>
          <a:p>
            <a:r>
              <a:rPr lang="en-US" dirty="0"/>
              <a:t>Need to find out </a:t>
            </a:r>
            <a:r>
              <a:rPr lang="en-US" dirty="0" err="1"/>
              <a:t>Momo’s</a:t>
            </a:r>
            <a:r>
              <a:rPr lang="en-US" dirty="0"/>
              <a:t> alibi</a:t>
            </a:r>
          </a:p>
          <a:p>
            <a:r>
              <a:rPr lang="en-US" dirty="0"/>
              <a:t>Need analyze the petrol used- </a:t>
            </a:r>
            <a:r>
              <a:rPr lang="en-US" dirty="0" err="1"/>
              <a:t>Momo</a:t>
            </a:r>
            <a:r>
              <a:rPr lang="en-US" dirty="0"/>
              <a:t> always uses two-stroke mixed with oil</a:t>
            </a:r>
          </a:p>
          <a:p>
            <a:endParaRPr lang="en-US" dirty="0"/>
          </a:p>
        </p:txBody>
      </p:sp>
      <p:pic>
        <p:nvPicPr>
          <p:cNvPr id="1026" name="Picture 2" descr="Image result for merced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752599" y="4324646"/>
            <a:ext cx="3886199" cy="20952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petr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6349" y="4364038"/>
            <a:ext cx="1879600" cy="2055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0935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Paris: 5ème arrondissement </a:t>
            </a:r>
            <a:br>
              <a:rPr lang="en-US" dirty="0"/>
            </a:br>
            <a:r>
              <a:rPr lang="en-US" dirty="0" err="1"/>
              <a:t>Momo</a:t>
            </a:r>
            <a:r>
              <a:rPr lang="en-US" dirty="0"/>
              <a:t>: the noose tightens</a:t>
            </a:r>
          </a:p>
        </p:txBody>
      </p:sp>
      <p:sp>
        <p:nvSpPr>
          <p:cNvPr id="3" name="Content Placeholder 2"/>
          <p:cNvSpPr>
            <a:spLocks noGrp="1"/>
          </p:cNvSpPr>
          <p:nvPr>
            <p:ph idx="1"/>
          </p:nvPr>
        </p:nvSpPr>
        <p:spPr>
          <a:xfrm>
            <a:off x="673100" y="1690688"/>
            <a:ext cx="10680700" cy="4351338"/>
          </a:xfrm>
        </p:spPr>
        <p:txBody>
          <a:bodyPr>
            <a:normAutofit fontScale="92500" lnSpcReduction="20000"/>
          </a:bodyPr>
          <a:lstStyle/>
          <a:p>
            <a:r>
              <a:rPr lang="en-US" dirty="0"/>
              <a:t>The petrol is (practically) the same as he uses: 2-stroke, the kind used in mopeds- not quite as much oil</a:t>
            </a:r>
          </a:p>
          <a:p>
            <a:r>
              <a:rPr lang="en-US" dirty="0"/>
              <a:t>He has no alibi: he claims some guy arranged to meet him in a park to talk to him about his brother; he waited 2 hours and he never showed</a:t>
            </a:r>
          </a:p>
          <a:p>
            <a:r>
              <a:rPr lang="en-US" dirty="0"/>
              <a:t>Footprints around the car from trainers; this morning trainers, size 43,  with petrol on the soles were found in a plastic bag at his place</a:t>
            </a:r>
          </a:p>
          <a:p>
            <a:r>
              <a:rPr lang="en-US" dirty="0"/>
              <a:t>He says his fingerprints will be on them because he did handle the bag &amp; shoes when he didn’t recognize them in his closet: they are not his</a:t>
            </a:r>
          </a:p>
          <a:p>
            <a:r>
              <a:rPr lang="en-US" dirty="0"/>
              <a:t>Man was sitting up and visible when fire was set- not manslaughter but murder!</a:t>
            </a:r>
          </a:p>
          <a:p>
            <a:r>
              <a:rPr lang="en-US" dirty="0" err="1"/>
              <a:t>Adamsberg’s</a:t>
            </a:r>
            <a:r>
              <a:rPr lang="en-US" dirty="0"/>
              <a:t> subordinates think he was striking a blow at the heart of capitalism</a:t>
            </a:r>
          </a:p>
          <a:p>
            <a:endParaRPr lang="en-US" dirty="0"/>
          </a:p>
          <a:p>
            <a:endParaRPr lang="en-US" dirty="0"/>
          </a:p>
        </p:txBody>
      </p:sp>
      <p:pic>
        <p:nvPicPr>
          <p:cNvPr id="6146" name="Picture 2" descr="Image result for noo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2087" y="-260349"/>
            <a:ext cx="1317625" cy="17568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10547351" y="4693920"/>
            <a:ext cx="1582736" cy="1973580"/>
          </a:xfrm>
          <a:prstGeom prst="rect">
            <a:avLst/>
          </a:prstGeom>
        </p:spPr>
      </p:pic>
      <p:pic>
        <p:nvPicPr>
          <p:cNvPr id="2052" name="Picture 4" descr="Image result for fingerprin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3450" y="5544133"/>
            <a:ext cx="2312988" cy="123560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footprint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07982" y="5493280"/>
            <a:ext cx="1337310" cy="1337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053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Paris: 5ème arrondissement </a:t>
            </a:r>
            <a:br>
              <a:rPr lang="en-US" dirty="0"/>
            </a:br>
            <a:r>
              <a:rPr lang="en-US" dirty="0" err="1"/>
              <a:t>Momo</a:t>
            </a:r>
            <a:r>
              <a:rPr lang="en-US" dirty="0"/>
              <a:t>: </a:t>
            </a:r>
            <a:r>
              <a:rPr lang="en-US" dirty="0" err="1"/>
              <a:t>Adamsberg</a:t>
            </a:r>
            <a:r>
              <a:rPr lang="en-US" dirty="0"/>
              <a:t> skeptical</a:t>
            </a:r>
          </a:p>
        </p:txBody>
      </p:sp>
      <p:sp>
        <p:nvSpPr>
          <p:cNvPr id="3" name="Content Placeholder 2"/>
          <p:cNvSpPr>
            <a:spLocks noGrp="1"/>
          </p:cNvSpPr>
          <p:nvPr>
            <p:ph idx="1"/>
          </p:nvPr>
        </p:nvSpPr>
        <p:spPr>
          <a:xfrm>
            <a:off x="358775" y="2168525"/>
            <a:ext cx="9050497" cy="4351338"/>
          </a:xfrm>
        </p:spPr>
        <p:txBody>
          <a:bodyPr>
            <a:normAutofit fontScale="92500" lnSpcReduction="20000"/>
          </a:bodyPr>
          <a:lstStyle/>
          <a:p>
            <a:r>
              <a:rPr lang="en-US" dirty="0"/>
              <a:t>Why would he wear brand new shoes to set a fire &amp; get petrol on them</a:t>
            </a:r>
          </a:p>
          <a:p>
            <a:r>
              <a:rPr lang="en-US" dirty="0"/>
              <a:t>Why didn’t he throw them away</a:t>
            </a:r>
          </a:p>
          <a:p>
            <a:r>
              <a:rPr lang="en-US" dirty="0" err="1"/>
              <a:t>Adamsberg</a:t>
            </a:r>
            <a:r>
              <a:rPr lang="en-US" dirty="0"/>
              <a:t> has </a:t>
            </a:r>
            <a:r>
              <a:rPr lang="en-US" dirty="0" err="1"/>
              <a:t>Momo</a:t>
            </a:r>
            <a:r>
              <a:rPr lang="en-US" dirty="0"/>
              <a:t> lace up the trainers &amp; realizes that he would not have gotten petrol on the laces (the killers laced up the old-fashioned way- dragging on the ground)</a:t>
            </a:r>
          </a:p>
          <a:p>
            <a:r>
              <a:rPr lang="en-US" dirty="0"/>
              <a:t>He asks Enzo Lalonde (lab technician) to delay results of analysis of </a:t>
            </a:r>
            <a:r>
              <a:rPr lang="en-US" dirty="0" err="1"/>
              <a:t>Momo’s</a:t>
            </a:r>
            <a:r>
              <a:rPr lang="en-US" dirty="0"/>
              <a:t> hands</a:t>
            </a:r>
          </a:p>
          <a:p>
            <a:r>
              <a:rPr lang="en-US" dirty="0" err="1"/>
              <a:t>Adamsberg</a:t>
            </a:r>
            <a:r>
              <a:rPr lang="en-US" dirty="0"/>
              <a:t> tells </a:t>
            </a:r>
            <a:r>
              <a:rPr lang="en-US" dirty="0" err="1"/>
              <a:t>Momo</a:t>
            </a:r>
            <a:r>
              <a:rPr lang="en-US" dirty="0"/>
              <a:t> that they are dealing with a “cynical, calculating, and very powerful killer.” He knows that </a:t>
            </a:r>
            <a:r>
              <a:rPr lang="en-US" dirty="0" err="1"/>
              <a:t>Momo</a:t>
            </a:r>
            <a:r>
              <a:rPr lang="en-US" dirty="0"/>
              <a:t> is not guilty , but that he is going to take the rap &amp; it was planned that way from the start</a:t>
            </a:r>
          </a:p>
        </p:txBody>
      </p:sp>
      <p:pic>
        <p:nvPicPr>
          <p:cNvPr id="5" name="Picture 4"/>
          <p:cNvPicPr>
            <a:picLocks noChangeAspect="1"/>
          </p:cNvPicPr>
          <p:nvPr/>
        </p:nvPicPr>
        <p:blipFill>
          <a:blip r:embed="rId2"/>
          <a:stretch>
            <a:fillRect/>
          </a:stretch>
        </p:blipFill>
        <p:spPr>
          <a:xfrm flipH="1">
            <a:off x="9109035" y="365125"/>
            <a:ext cx="2635290" cy="2423795"/>
          </a:xfrm>
          <a:prstGeom prst="rect">
            <a:avLst/>
          </a:prstGeom>
        </p:spPr>
      </p:pic>
    </p:spTree>
    <p:extLst>
      <p:ext uri="{BB962C8B-B14F-4D97-AF65-F5344CB8AC3E}">
        <p14:creationId xmlns:p14="http://schemas.microsoft.com/office/powerpoint/2010/main" val="1241445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6" presetClass="emph" presetSubtype="0" fill="hold" nodeType="clickEffect">
                                  <p:stCondLst>
                                    <p:cond delay="0"/>
                                  </p:stCondLst>
                                  <p:childTnLst>
                                    <p:animScale>
                                      <p:cBhvr>
                                        <p:cTn id="36" dur="2000" fill="hold"/>
                                        <p:tgtEl>
                                          <p:spTgt spid="5"/>
                                        </p:tgtEl>
                                      </p:cBhvr>
                                      <p:by x="150000" y="150000"/>
                                    </p:animScale>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3940"/>
            <a:ext cx="10515600" cy="1325563"/>
          </a:xfrm>
        </p:spPr>
        <p:txBody>
          <a:bodyPr/>
          <a:lstStyle/>
          <a:p>
            <a:r>
              <a:rPr lang="en-US" dirty="0"/>
              <a:t>Paris: 5ème arr. </a:t>
            </a:r>
            <a:br>
              <a:rPr lang="en-US" dirty="0"/>
            </a:br>
            <a:r>
              <a:rPr lang="en-US" dirty="0" err="1"/>
              <a:t>Momo</a:t>
            </a:r>
            <a:r>
              <a:rPr lang="en-US" dirty="0"/>
              <a:t>: the deal</a:t>
            </a:r>
          </a:p>
        </p:txBody>
      </p:sp>
      <p:sp>
        <p:nvSpPr>
          <p:cNvPr id="3" name="Content Placeholder 2"/>
          <p:cNvSpPr>
            <a:spLocks noGrp="1"/>
          </p:cNvSpPr>
          <p:nvPr>
            <p:ph idx="1"/>
          </p:nvPr>
        </p:nvSpPr>
        <p:spPr>
          <a:xfrm>
            <a:off x="482600" y="1825625"/>
            <a:ext cx="10515600" cy="4351338"/>
          </a:xfrm>
        </p:spPr>
        <p:txBody>
          <a:bodyPr>
            <a:normAutofit fontScale="92500"/>
          </a:bodyPr>
          <a:lstStyle/>
          <a:p>
            <a:r>
              <a:rPr lang="en-US" dirty="0" err="1"/>
              <a:t>Adamsberg</a:t>
            </a:r>
            <a:r>
              <a:rPr lang="en-US" dirty="0"/>
              <a:t> offers him 2 years in prison instead of 22</a:t>
            </a:r>
          </a:p>
          <a:p>
            <a:r>
              <a:rPr lang="en-US" dirty="0" err="1"/>
              <a:t>Adamsberg</a:t>
            </a:r>
            <a:r>
              <a:rPr lang="en-US" dirty="0"/>
              <a:t> plans the escape:</a:t>
            </a:r>
          </a:p>
          <a:p>
            <a:pPr lvl="1"/>
            <a:r>
              <a:rPr lang="en-US" dirty="0"/>
              <a:t>Say you took </a:t>
            </a:r>
            <a:r>
              <a:rPr lang="en-US" dirty="0" err="1"/>
              <a:t>Mercadet’s</a:t>
            </a:r>
            <a:r>
              <a:rPr lang="en-US" dirty="0"/>
              <a:t> gun &amp; phone after he falls asleep in the interview room &amp; hide them in your pocket (In actuality, </a:t>
            </a:r>
            <a:r>
              <a:rPr lang="en-US" dirty="0" err="1"/>
              <a:t>Adamsberg</a:t>
            </a:r>
            <a:r>
              <a:rPr lang="en-US" dirty="0"/>
              <a:t> took them)</a:t>
            </a:r>
          </a:p>
          <a:p>
            <a:pPr lvl="1"/>
            <a:r>
              <a:rPr lang="en-US" dirty="0"/>
              <a:t>Say you used the phone to call a pal to wait for you outside</a:t>
            </a:r>
          </a:p>
          <a:p>
            <a:pPr lvl="1"/>
            <a:r>
              <a:rPr lang="en-US" dirty="0"/>
              <a:t>Use the gun to force me to take off your handcuffs &amp; put them on me; go out the back door with the gun to my head &amp; a determined expression on your face so that the 2 guards at the back door don’t intervene</a:t>
            </a:r>
          </a:p>
          <a:p>
            <a:pPr lvl="1"/>
            <a:r>
              <a:rPr lang="en-US" dirty="0"/>
              <a:t>Walk me to the corner, punch me on the jaw, I’ll fall to the ground</a:t>
            </a:r>
          </a:p>
          <a:p>
            <a:pPr lvl="1"/>
            <a:r>
              <a:rPr lang="en-US" dirty="0"/>
              <a:t>Run down the road &amp; look for a car parked in front of the butcher shop; it’ll flash its lights once</a:t>
            </a:r>
          </a:p>
          <a:p>
            <a:pPr lvl="1"/>
            <a:r>
              <a:rPr lang="en-US" dirty="0"/>
              <a:t>Throw away the gun &amp; get in (</a:t>
            </a:r>
            <a:r>
              <a:rPr lang="en-US" dirty="0" err="1"/>
              <a:t>Adamsberg’s</a:t>
            </a:r>
            <a:r>
              <a:rPr lang="en-US" dirty="0"/>
              <a:t> son will drive him to his house to hide)</a:t>
            </a:r>
          </a:p>
          <a:p>
            <a:pPr lvl="1"/>
            <a:endParaRPr lang="en-US" dirty="0"/>
          </a:p>
          <a:p>
            <a:pPr lvl="1"/>
            <a:endParaRPr lang="en-US" dirty="0"/>
          </a:p>
          <a:p>
            <a:pPr lvl="1"/>
            <a:endParaRPr lang="en-US" dirty="0"/>
          </a:p>
        </p:txBody>
      </p:sp>
      <p:pic>
        <p:nvPicPr>
          <p:cNvPr id="5122" name="Picture 2" descr="Image result for gun to he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5920" y="152399"/>
            <a:ext cx="3957329" cy="220027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handcuff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1900" y="152399"/>
            <a:ext cx="2108200" cy="1460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7574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2358"/>
            <a:ext cx="10515600" cy="511175"/>
          </a:xfrm>
        </p:spPr>
        <p:txBody>
          <a:bodyPr>
            <a:normAutofit fontScale="90000"/>
          </a:bodyPr>
          <a:lstStyle/>
          <a:p>
            <a:br>
              <a:rPr lang="en-US" dirty="0"/>
            </a:br>
            <a:r>
              <a:rPr lang="en-US" dirty="0" err="1"/>
              <a:t>Momo</a:t>
            </a:r>
            <a:r>
              <a:rPr lang="en-US" dirty="0"/>
              <a:t> &amp; </a:t>
            </a:r>
            <a:r>
              <a:rPr lang="en-US" dirty="0" err="1"/>
              <a:t>Zerk</a:t>
            </a:r>
            <a:br>
              <a:rPr lang="en-US" dirty="0"/>
            </a:br>
            <a:r>
              <a:rPr lang="en-US" dirty="0"/>
              <a:t>The Great Escape: Part </a:t>
            </a:r>
            <a:r>
              <a:rPr lang="en-US" dirty="0" err="1"/>
              <a:t>deux</a:t>
            </a:r>
            <a:endParaRPr lang="en-US" dirty="0"/>
          </a:p>
        </p:txBody>
      </p:sp>
      <p:sp>
        <p:nvSpPr>
          <p:cNvPr id="3" name="Content Placeholder 2"/>
          <p:cNvSpPr>
            <a:spLocks noGrp="1"/>
          </p:cNvSpPr>
          <p:nvPr>
            <p:ph idx="1"/>
          </p:nvPr>
        </p:nvSpPr>
        <p:spPr>
          <a:xfrm>
            <a:off x="647700" y="1683767"/>
            <a:ext cx="10706100" cy="4493196"/>
          </a:xfrm>
        </p:spPr>
        <p:txBody>
          <a:bodyPr/>
          <a:lstStyle/>
          <a:p>
            <a:r>
              <a:rPr lang="en-US" dirty="0" err="1"/>
              <a:t>Ordebec</a:t>
            </a:r>
            <a:r>
              <a:rPr lang="en-US" dirty="0"/>
              <a:t> 	     Saumur</a:t>
            </a:r>
          </a:p>
          <a:p>
            <a:r>
              <a:rPr lang="en-US" dirty="0"/>
              <a:t>Saumur          </a:t>
            </a:r>
            <a:r>
              <a:rPr lang="en-US" dirty="0" err="1"/>
              <a:t>Angoulême</a:t>
            </a:r>
            <a:endParaRPr lang="en-US" dirty="0"/>
          </a:p>
          <a:p>
            <a:r>
              <a:rPr lang="en-US" dirty="0" err="1"/>
              <a:t>Angoulême</a:t>
            </a:r>
            <a:r>
              <a:rPr lang="en-US" dirty="0"/>
              <a:t>          </a:t>
            </a:r>
            <a:r>
              <a:rPr lang="en-US" dirty="0" err="1"/>
              <a:t>Berdun</a:t>
            </a:r>
            <a:r>
              <a:rPr lang="en-US" dirty="0"/>
              <a:t>, Spain</a:t>
            </a:r>
          </a:p>
          <a:p>
            <a:r>
              <a:rPr lang="en-US" dirty="0" err="1"/>
              <a:t>Berdun</a:t>
            </a:r>
            <a:r>
              <a:rPr lang="en-US" dirty="0"/>
              <a:t>          Granada</a:t>
            </a:r>
          </a:p>
        </p:txBody>
      </p:sp>
      <p:pic>
        <p:nvPicPr>
          <p:cNvPr id="5" name="Picture 4"/>
          <p:cNvPicPr>
            <a:picLocks noChangeAspect="1"/>
          </p:cNvPicPr>
          <p:nvPr/>
        </p:nvPicPr>
        <p:blipFill>
          <a:blip r:embed="rId2"/>
          <a:stretch>
            <a:fillRect/>
          </a:stretch>
        </p:blipFill>
        <p:spPr>
          <a:xfrm>
            <a:off x="5503070" y="1521953"/>
            <a:ext cx="1206501" cy="1222732"/>
          </a:xfrm>
          <a:prstGeom prst="rect">
            <a:avLst/>
          </a:prstGeom>
        </p:spPr>
      </p:pic>
      <p:sp>
        <p:nvSpPr>
          <p:cNvPr id="6" name="Arrow: Right 5"/>
          <p:cNvSpPr/>
          <p:nvPr/>
        </p:nvSpPr>
        <p:spPr>
          <a:xfrm>
            <a:off x="2323920" y="1847063"/>
            <a:ext cx="558800" cy="1270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3"/>
          <a:stretch>
            <a:fillRect/>
          </a:stretch>
        </p:blipFill>
        <p:spPr>
          <a:xfrm>
            <a:off x="9313862" y="331787"/>
            <a:ext cx="2543175" cy="1800225"/>
          </a:xfrm>
          <a:prstGeom prst="rect">
            <a:avLst/>
          </a:prstGeom>
        </p:spPr>
      </p:pic>
      <p:pic>
        <p:nvPicPr>
          <p:cNvPr id="17414" name="Picture 6" descr="Image result for saumur, france to angouleme, france"/>
          <p:cNvPicPr>
            <a:picLocks noChangeAspect="1" noChangeArrowheads="1"/>
          </p:cNvPicPr>
          <p:nvPr/>
        </p:nvPicPr>
        <p:blipFill rotWithShape="1">
          <a:blip r:embed="rId4">
            <a:extLst>
              <a:ext uri="{28A0092B-C50C-407E-A947-70E740481C1C}">
                <a14:useLocalDpi xmlns:a14="http://schemas.microsoft.com/office/drawing/2010/main" val="0"/>
              </a:ext>
            </a:extLst>
          </a:blip>
          <a:srcRect r="29777"/>
          <a:stretch/>
        </p:blipFill>
        <p:spPr bwMode="auto">
          <a:xfrm>
            <a:off x="7078302" y="2556394"/>
            <a:ext cx="1837459" cy="1922463"/>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Image result for angouleme"/>
          <p:cNvPicPr>
            <a:picLocks noChangeAspect="1" noChangeArrowheads="1"/>
          </p:cNvPicPr>
          <p:nvPr/>
        </p:nvPicPr>
        <p:blipFill rotWithShape="1">
          <a:blip r:embed="rId5">
            <a:extLst>
              <a:ext uri="{28A0092B-C50C-407E-A947-70E740481C1C}">
                <a14:useLocalDpi xmlns:a14="http://schemas.microsoft.com/office/drawing/2010/main" val="0"/>
              </a:ext>
            </a:extLst>
          </a:blip>
          <a:srcRect l="22500" b="12136"/>
          <a:stretch/>
        </p:blipFill>
        <p:spPr bwMode="auto">
          <a:xfrm>
            <a:off x="9175749" y="2452141"/>
            <a:ext cx="2819400" cy="2130971"/>
          </a:xfrm>
          <a:prstGeom prst="rect">
            <a:avLst/>
          </a:prstGeom>
          <a:noFill/>
          <a:extLst>
            <a:ext uri="{909E8E84-426E-40DD-AFC4-6F175D3DCCD1}">
              <a14:hiddenFill xmlns:a14="http://schemas.microsoft.com/office/drawing/2010/main">
                <a:solidFill>
                  <a:srgbClr val="FFFFFF"/>
                </a:solidFill>
              </a14:hiddenFill>
            </a:ext>
          </a:extLst>
        </p:spPr>
      </p:pic>
      <p:sp>
        <p:nvSpPr>
          <p:cNvPr id="11" name="Arrow: Right 10"/>
          <p:cNvSpPr/>
          <p:nvPr/>
        </p:nvSpPr>
        <p:spPr>
          <a:xfrm>
            <a:off x="2205474" y="2374210"/>
            <a:ext cx="558800" cy="1270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6"/>
          <a:srcRect l="50445" t="18056" r="8815" b="4630"/>
          <a:stretch/>
        </p:blipFill>
        <p:spPr>
          <a:xfrm>
            <a:off x="7442561" y="183457"/>
            <a:ext cx="1473200" cy="2236585"/>
          </a:xfrm>
          <a:prstGeom prst="rect">
            <a:avLst/>
          </a:prstGeom>
        </p:spPr>
      </p:pic>
      <p:sp>
        <p:nvSpPr>
          <p:cNvPr id="14" name="Arrow: Right 13"/>
          <p:cNvSpPr/>
          <p:nvPr/>
        </p:nvSpPr>
        <p:spPr>
          <a:xfrm>
            <a:off x="2743996" y="2847870"/>
            <a:ext cx="558800" cy="1270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p:cNvSpPr/>
          <p:nvPr/>
        </p:nvSpPr>
        <p:spPr>
          <a:xfrm>
            <a:off x="2138725" y="3431381"/>
            <a:ext cx="558800" cy="1270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7"/>
          <a:srcRect l="40519" t="7407" b="5000"/>
          <a:stretch/>
        </p:blipFill>
        <p:spPr>
          <a:xfrm>
            <a:off x="7172324" y="4797374"/>
            <a:ext cx="1649414" cy="1943145"/>
          </a:xfrm>
          <a:prstGeom prst="rect">
            <a:avLst/>
          </a:prstGeom>
        </p:spPr>
      </p:pic>
      <p:pic>
        <p:nvPicPr>
          <p:cNvPr id="13" name="Picture 12"/>
          <p:cNvPicPr>
            <a:picLocks noChangeAspect="1"/>
          </p:cNvPicPr>
          <p:nvPr/>
        </p:nvPicPr>
        <p:blipFill rotWithShape="1">
          <a:blip r:embed="rId8"/>
          <a:srcRect l="41963" t="7038" b="6296"/>
          <a:stretch/>
        </p:blipFill>
        <p:spPr>
          <a:xfrm>
            <a:off x="580666" y="4378685"/>
            <a:ext cx="1837459" cy="2195102"/>
          </a:xfrm>
          <a:prstGeom prst="rect">
            <a:avLst/>
          </a:prstGeom>
        </p:spPr>
      </p:pic>
      <p:pic>
        <p:nvPicPr>
          <p:cNvPr id="17418" name="Picture 10" descr="Image result for berdun spai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75749" y="4903241"/>
            <a:ext cx="2536824" cy="1826513"/>
          </a:xfrm>
          <a:prstGeom prst="rect">
            <a:avLst/>
          </a:prstGeom>
          <a:noFill/>
          <a:extLst>
            <a:ext uri="{909E8E84-426E-40DD-AFC4-6F175D3DCCD1}">
              <a14:hiddenFill xmlns:a14="http://schemas.microsoft.com/office/drawing/2010/main">
                <a:solidFill>
                  <a:srgbClr val="FFFFFF"/>
                </a:solidFill>
              </a14:hiddenFill>
            </a:ext>
          </a:extLst>
        </p:spPr>
      </p:pic>
      <p:pic>
        <p:nvPicPr>
          <p:cNvPr id="17420" name="Picture 12" descr="Image result for granada spain"/>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40014" y="4032041"/>
            <a:ext cx="3796939" cy="2531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9194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5è arrondissement: the victim	</a:t>
            </a:r>
          </a:p>
        </p:txBody>
      </p:sp>
      <p:sp>
        <p:nvSpPr>
          <p:cNvPr id="3" name="Content Placeholder 2"/>
          <p:cNvSpPr>
            <a:spLocks noGrp="1"/>
          </p:cNvSpPr>
          <p:nvPr>
            <p:ph idx="1"/>
          </p:nvPr>
        </p:nvSpPr>
        <p:spPr/>
        <p:txBody>
          <a:bodyPr/>
          <a:lstStyle/>
          <a:p>
            <a:pPr marL="0" indent="0">
              <a:buNone/>
            </a:pPr>
            <a:r>
              <a:rPr lang="en-US" dirty="0"/>
              <a:t>Antoine Clermont-Brasseur</a:t>
            </a:r>
          </a:p>
          <a:p>
            <a:r>
              <a:rPr lang="en-US" dirty="0"/>
              <a:t>Hold 2/3 shares of the Clermont Industrial Group: the building</a:t>
            </a:r>
          </a:p>
          <a:p>
            <a:pPr marL="0" indent="0">
              <a:buNone/>
            </a:pPr>
            <a:r>
              <a:rPr lang="en-US" dirty="0"/>
              <a:t>	and metal industry</a:t>
            </a:r>
          </a:p>
          <a:p>
            <a:r>
              <a:rPr lang="en-US" dirty="0"/>
              <a:t>Older son Christian was thinking about getting a power of attorney to protect the group- father furious</a:t>
            </a:r>
          </a:p>
          <a:p>
            <a:r>
              <a:rPr lang="en-US" dirty="0"/>
              <a:t>He had decided to marry his housekeeper from the Ivory Coast next month: she has been caring for &amp; sleeping with him for 10 years</a:t>
            </a:r>
          </a:p>
          <a:p>
            <a:r>
              <a:rPr lang="en-US" dirty="0"/>
              <a:t>He was planning to adopt her 2 children</a:t>
            </a:r>
          </a:p>
          <a:p>
            <a:endParaRPr lang="en-US" dirty="0"/>
          </a:p>
          <a:p>
            <a:endParaRPr lang="en-US" dirty="0"/>
          </a:p>
          <a:p>
            <a:endParaRPr lang="en-US" dirty="0"/>
          </a:p>
        </p:txBody>
      </p:sp>
      <p:pic>
        <p:nvPicPr>
          <p:cNvPr id="5" name="Picture 4"/>
          <p:cNvPicPr>
            <a:picLocks noChangeAspect="1"/>
          </p:cNvPicPr>
          <p:nvPr/>
        </p:nvPicPr>
        <p:blipFill>
          <a:blip r:embed="rId2"/>
          <a:stretch>
            <a:fillRect/>
          </a:stretch>
        </p:blipFill>
        <p:spPr>
          <a:xfrm>
            <a:off x="9976802" y="152400"/>
            <a:ext cx="2047875" cy="2238375"/>
          </a:xfrm>
          <a:prstGeom prst="rect">
            <a:avLst/>
          </a:prstGeom>
        </p:spPr>
      </p:pic>
    </p:spTree>
    <p:extLst>
      <p:ext uri="{BB962C8B-B14F-4D97-AF65-F5344CB8AC3E}">
        <p14:creationId xmlns:p14="http://schemas.microsoft.com/office/powerpoint/2010/main" val="383658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76275"/>
          </a:xfrm>
        </p:spPr>
        <p:txBody>
          <a:bodyPr>
            <a:normAutofit fontScale="90000"/>
          </a:bodyPr>
          <a:lstStyle/>
          <a:p>
            <a:r>
              <a:rPr lang="en-US" dirty="0"/>
              <a:t>5ème </a:t>
            </a:r>
            <a:r>
              <a:rPr lang="en-US" dirty="0" err="1"/>
              <a:t>arrondissment</a:t>
            </a:r>
            <a:r>
              <a:rPr lang="en-US" dirty="0"/>
              <a:t> </a:t>
            </a:r>
            <a:br>
              <a:rPr lang="en-US" dirty="0"/>
            </a:br>
            <a:r>
              <a:rPr lang="en-US" sz="3600" dirty="0" err="1"/>
              <a:t>Adamsberg’s</a:t>
            </a:r>
            <a:r>
              <a:rPr lang="en-US" sz="3600" dirty="0"/>
              <a:t> choice for suspects: </a:t>
            </a:r>
            <a:r>
              <a:rPr lang="en-US" sz="3600" b="1" dirty="0"/>
              <a:t>the sons</a:t>
            </a:r>
            <a:endParaRPr lang="en-US" b="1" dirty="0"/>
          </a:p>
        </p:txBody>
      </p:sp>
      <p:sp>
        <p:nvSpPr>
          <p:cNvPr id="3" name="Content Placeholder 2"/>
          <p:cNvSpPr>
            <a:spLocks noGrp="1"/>
          </p:cNvSpPr>
          <p:nvPr>
            <p:ph idx="1"/>
          </p:nvPr>
        </p:nvSpPr>
        <p:spPr>
          <a:xfrm>
            <a:off x="838200" y="1193800"/>
            <a:ext cx="4991100" cy="4983163"/>
          </a:xfrm>
        </p:spPr>
        <p:txBody>
          <a:bodyPr/>
          <a:lstStyle/>
          <a:p>
            <a:pPr marL="0" indent="0">
              <a:buNone/>
            </a:pPr>
            <a:r>
              <a:rPr lang="en-US" dirty="0"/>
              <a:t>Christian Clermont-Brasseur</a:t>
            </a:r>
          </a:p>
          <a:p>
            <a:r>
              <a:rPr lang="en-US" dirty="0"/>
              <a:t>60 years old</a:t>
            </a:r>
          </a:p>
          <a:p>
            <a:r>
              <a:rPr lang="en-US" dirty="0"/>
              <a:t>Thin</a:t>
            </a:r>
          </a:p>
          <a:p>
            <a:r>
              <a:rPr lang="en-US" dirty="0"/>
              <a:t>Thick, grayish hair worn longish</a:t>
            </a:r>
          </a:p>
          <a:p>
            <a:r>
              <a:rPr lang="en-US" dirty="0"/>
              <a:t>Expensive clothes</a:t>
            </a:r>
          </a:p>
          <a:p>
            <a:r>
              <a:rPr lang="en-US" dirty="0"/>
              <a:t>Playboy lifestyle</a:t>
            </a:r>
          </a:p>
        </p:txBody>
      </p:sp>
      <p:sp>
        <p:nvSpPr>
          <p:cNvPr id="4" name="Content Placeholder 2"/>
          <p:cNvSpPr txBox="1">
            <a:spLocks/>
          </p:cNvSpPr>
          <p:nvPr/>
        </p:nvSpPr>
        <p:spPr>
          <a:xfrm>
            <a:off x="6096000" y="1193800"/>
            <a:ext cx="4991100" cy="4983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Christophe Clermont-Brasseur</a:t>
            </a:r>
          </a:p>
          <a:p>
            <a:r>
              <a:rPr lang="en-US" dirty="0"/>
              <a:t>58 years old</a:t>
            </a:r>
          </a:p>
          <a:p>
            <a:r>
              <a:rPr lang="en-US" dirty="0"/>
              <a:t>chubby</a:t>
            </a:r>
          </a:p>
          <a:p>
            <a:r>
              <a:rPr lang="en-US" dirty="0"/>
              <a:t>Balding </a:t>
            </a:r>
          </a:p>
          <a:p>
            <a:r>
              <a:rPr lang="en-US" dirty="0"/>
              <a:t>reserved &amp; sober </a:t>
            </a:r>
          </a:p>
          <a:p>
            <a:r>
              <a:rPr lang="en-US" dirty="0"/>
              <a:t>workaholic</a:t>
            </a:r>
          </a:p>
        </p:txBody>
      </p:sp>
      <p:pic>
        <p:nvPicPr>
          <p:cNvPr id="5122" name="Picture 2" descr="Image result for man with long gray hai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5800" y="4332983"/>
            <a:ext cx="2012950" cy="252501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chubby balding older m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2121" y="4443759"/>
            <a:ext cx="2972042" cy="2303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6148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additive="base">
                                        <p:cTn id="11" dur="500" fill="hold"/>
                                        <p:tgtEl>
                                          <p:spTgt spid="5122"/>
                                        </p:tgtEl>
                                        <p:attrNameLst>
                                          <p:attrName>ppt_x</p:attrName>
                                        </p:attrNameLst>
                                      </p:cBhvr>
                                      <p:tavLst>
                                        <p:tav tm="0">
                                          <p:val>
                                            <p:strVal val="#ppt_x"/>
                                          </p:val>
                                        </p:tav>
                                        <p:tav tm="100000">
                                          <p:val>
                                            <p:strVal val="#ppt_x"/>
                                          </p:val>
                                        </p:tav>
                                      </p:tavLst>
                                    </p:anim>
                                    <p:anim calcmode="lin" valueType="num">
                                      <p:cBhvr additive="base">
                                        <p:cTn id="12" dur="500" fill="hold"/>
                                        <p:tgtEl>
                                          <p:spTgt spid="512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5124"/>
                                        </p:tgtEl>
                                        <p:attrNameLst>
                                          <p:attrName>style.visibility</p:attrName>
                                        </p:attrNameLst>
                                      </p:cBhvr>
                                      <p:to>
                                        <p:strVal val="visible"/>
                                      </p:to>
                                    </p:set>
                                    <p:anim calcmode="lin" valueType="num">
                                      <p:cBhvr additive="base">
                                        <p:cTn id="41" dur="500" fill="hold"/>
                                        <p:tgtEl>
                                          <p:spTgt spid="5124"/>
                                        </p:tgtEl>
                                        <p:attrNameLst>
                                          <p:attrName>ppt_x</p:attrName>
                                        </p:attrNameLst>
                                      </p:cBhvr>
                                      <p:tavLst>
                                        <p:tav tm="0">
                                          <p:val>
                                            <p:strVal val="#ppt_x"/>
                                          </p:val>
                                        </p:tav>
                                        <p:tav tm="100000">
                                          <p:val>
                                            <p:strVal val="#ppt_x"/>
                                          </p:val>
                                        </p:tav>
                                      </p:tavLst>
                                    </p:anim>
                                    <p:anim calcmode="lin" valueType="num">
                                      <p:cBhvr additive="base">
                                        <p:cTn id="42"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25475"/>
          </a:xfrm>
        </p:spPr>
        <p:txBody>
          <a:bodyPr>
            <a:normAutofit fontScale="90000"/>
          </a:bodyPr>
          <a:lstStyle/>
          <a:p>
            <a:r>
              <a:rPr lang="en-US" dirty="0"/>
              <a:t>5ème </a:t>
            </a:r>
            <a:r>
              <a:rPr lang="en-US" dirty="0" err="1"/>
              <a:t>arrondissment</a:t>
            </a:r>
            <a:r>
              <a:rPr lang="en-US" dirty="0"/>
              <a:t>: </a:t>
            </a:r>
            <a:r>
              <a:rPr lang="en-US" dirty="0" err="1"/>
              <a:t>Rettancourt</a:t>
            </a:r>
            <a:r>
              <a:rPr lang="en-US" dirty="0"/>
              <a:t> infiltrates</a:t>
            </a:r>
          </a:p>
        </p:txBody>
      </p:sp>
      <p:sp>
        <p:nvSpPr>
          <p:cNvPr id="3" name="Content Placeholder 2"/>
          <p:cNvSpPr>
            <a:spLocks noGrp="1"/>
          </p:cNvSpPr>
          <p:nvPr>
            <p:ph idx="1"/>
          </p:nvPr>
        </p:nvSpPr>
        <p:spPr>
          <a:xfrm>
            <a:off x="838200" y="990600"/>
            <a:ext cx="10515600" cy="5186363"/>
          </a:xfrm>
        </p:spPr>
        <p:txBody>
          <a:bodyPr/>
          <a:lstStyle/>
          <a:p>
            <a:r>
              <a:rPr lang="en-US" dirty="0" err="1"/>
              <a:t>Rettancourt</a:t>
            </a:r>
            <a:r>
              <a:rPr lang="en-US" dirty="0"/>
              <a:t> gets a job working for Christian- working on accounts</a:t>
            </a:r>
          </a:p>
          <a:p>
            <a:r>
              <a:rPr lang="en-US" dirty="0"/>
              <a:t>**She is able to get the job because her brother Bruno’s girlfriend is a friend of Christophe’s daughter</a:t>
            </a:r>
          </a:p>
          <a:p>
            <a:r>
              <a:rPr lang="en-US" dirty="0"/>
              <a:t>She ascertains that the suits the brothers wore on the night of the murder were not cleaned &amp; do not smell of petrol</a:t>
            </a:r>
          </a:p>
          <a:p>
            <a:pPr lvl="1"/>
            <a:endParaRPr lang="en-US" dirty="0"/>
          </a:p>
          <a:p>
            <a:pPr lvl="1"/>
            <a:r>
              <a:rPr lang="en-US" dirty="0"/>
              <a:t>Christian wore a navy suit with </a:t>
            </a:r>
          </a:p>
          <a:p>
            <a:pPr marL="457200" lvl="1" indent="0">
              <a:buNone/>
            </a:pPr>
            <a:r>
              <a:rPr lang="en-US" dirty="0"/>
              <a:t>	fine pin stripe</a:t>
            </a:r>
          </a:p>
          <a:p>
            <a:pPr lvl="1"/>
            <a:r>
              <a:rPr lang="en-US" dirty="0"/>
              <a:t>Left the gala early in his own car</a:t>
            </a:r>
          </a:p>
        </p:txBody>
      </p:sp>
      <p:sp>
        <p:nvSpPr>
          <p:cNvPr id="5" name="TextBox 4"/>
          <p:cNvSpPr txBox="1"/>
          <p:nvPr/>
        </p:nvSpPr>
        <p:spPr>
          <a:xfrm>
            <a:off x="6278880" y="3583781"/>
            <a:ext cx="4815840" cy="1107996"/>
          </a:xfrm>
          <a:prstGeom prst="rect">
            <a:avLst/>
          </a:prstGeom>
          <a:noFill/>
        </p:spPr>
        <p:txBody>
          <a:bodyPr wrap="square" rtlCol="0">
            <a:spAutoFit/>
          </a:bodyPr>
          <a:lstStyle/>
          <a:p>
            <a:pPr lvl="1"/>
            <a:r>
              <a:rPr lang="en-US" sz="2400" dirty="0"/>
              <a:t>Christophe wore a navy blazer</a:t>
            </a:r>
          </a:p>
          <a:p>
            <a:pPr lvl="1"/>
            <a:r>
              <a:rPr lang="en-US" sz="2400" dirty="0"/>
              <a:t>Left the gala with his father…</a:t>
            </a:r>
          </a:p>
          <a:p>
            <a:endParaRPr lang="en-US" dirty="0"/>
          </a:p>
        </p:txBody>
      </p:sp>
      <p:pic>
        <p:nvPicPr>
          <p:cNvPr id="6" name="Picture 2" descr="Image result for man with long gray hai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4520" y="4984872"/>
            <a:ext cx="1347470" cy="169024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chubby balding older m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8039" y="5080790"/>
            <a:ext cx="2057083" cy="159433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designer blue pinstripe sui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303" y="4984872"/>
            <a:ext cx="1496058" cy="17097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designer chubby mens navy blazer"/>
          <p:cNvPicPr>
            <a:picLocks noChangeAspect="1" noChangeArrowheads="1"/>
          </p:cNvPicPr>
          <p:nvPr/>
        </p:nvPicPr>
        <p:blipFill rotWithShape="1">
          <a:blip r:embed="rId5">
            <a:extLst>
              <a:ext uri="{28A0092B-C50C-407E-A947-70E740481C1C}">
                <a14:useLocalDpi xmlns:a14="http://schemas.microsoft.com/office/drawing/2010/main" val="0"/>
              </a:ext>
            </a:extLst>
          </a:blip>
          <a:srcRect l="32387" t="8775" r="12020" b="36472"/>
          <a:stretch/>
        </p:blipFill>
        <p:spPr bwMode="auto">
          <a:xfrm>
            <a:off x="9649935" y="4638014"/>
            <a:ext cx="1444785" cy="2134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21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026"/>
                                        </p:tgtEl>
                                        <p:attrNameLst>
                                          <p:attrName>style.visibility</p:attrName>
                                        </p:attrNameLst>
                                      </p:cBhvr>
                                      <p:to>
                                        <p:strVal val="visible"/>
                                      </p:to>
                                    </p:set>
                                    <p:anim calcmode="lin" valueType="num">
                                      <p:cBhvr additive="base">
                                        <p:cTn id="41" dur="500" fill="hold"/>
                                        <p:tgtEl>
                                          <p:spTgt spid="1026"/>
                                        </p:tgtEl>
                                        <p:attrNameLst>
                                          <p:attrName>ppt_x</p:attrName>
                                        </p:attrNameLst>
                                      </p:cBhvr>
                                      <p:tavLst>
                                        <p:tav tm="0">
                                          <p:val>
                                            <p:strVal val="#ppt_x"/>
                                          </p:val>
                                        </p:tav>
                                        <p:tav tm="100000">
                                          <p:val>
                                            <p:strVal val="#ppt_x"/>
                                          </p:val>
                                        </p:tav>
                                      </p:tavLst>
                                    </p:anim>
                                    <p:anim calcmode="lin" valueType="num">
                                      <p:cBhvr additive="base">
                                        <p:cTn id="4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ppt_x"/>
                                          </p:val>
                                        </p:tav>
                                        <p:tav tm="100000">
                                          <p:val>
                                            <p:strVal val="#ppt_x"/>
                                          </p:val>
                                        </p:tav>
                                      </p:tavLst>
                                    </p:anim>
                                    <p:anim calcmode="lin" valueType="num">
                                      <p:cBhvr additive="base">
                                        <p:cTn id="52" dur="500" fill="hold"/>
                                        <p:tgtEl>
                                          <p:spTgt spid="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028"/>
                                        </p:tgtEl>
                                        <p:attrNameLst>
                                          <p:attrName>style.visibility</p:attrName>
                                        </p:attrNameLst>
                                      </p:cBhvr>
                                      <p:to>
                                        <p:strVal val="visible"/>
                                      </p:to>
                                    </p:set>
                                    <p:anim calcmode="lin" valueType="num">
                                      <p:cBhvr additive="base">
                                        <p:cTn id="55" dur="500" fill="hold"/>
                                        <p:tgtEl>
                                          <p:spTgt spid="1028"/>
                                        </p:tgtEl>
                                        <p:attrNameLst>
                                          <p:attrName>ppt_x</p:attrName>
                                        </p:attrNameLst>
                                      </p:cBhvr>
                                      <p:tavLst>
                                        <p:tav tm="0">
                                          <p:val>
                                            <p:strVal val="#ppt_x"/>
                                          </p:val>
                                        </p:tav>
                                        <p:tav tm="100000">
                                          <p:val>
                                            <p:strVal val="#ppt_x"/>
                                          </p:val>
                                        </p:tav>
                                      </p:tavLst>
                                    </p:anim>
                                    <p:anim calcmode="lin" valueType="num">
                                      <p:cBhvr additive="base">
                                        <p:cTn id="56"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25475"/>
          </a:xfrm>
        </p:spPr>
        <p:txBody>
          <a:bodyPr>
            <a:normAutofit fontScale="90000"/>
          </a:bodyPr>
          <a:lstStyle/>
          <a:p>
            <a:r>
              <a:rPr lang="en-US" dirty="0"/>
              <a:t>5ème </a:t>
            </a:r>
            <a:r>
              <a:rPr lang="en-US" dirty="0" err="1"/>
              <a:t>arrondissment</a:t>
            </a:r>
            <a:r>
              <a:rPr lang="en-US" dirty="0"/>
              <a:t>: </a:t>
            </a:r>
            <a:r>
              <a:rPr lang="en-US" dirty="0" err="1"/>
              <a:t>Rettancourt</a:t>
            </a:r>
            <a:r>
              <a:rPr lang="en-US" dirty="0"/>
              <a:t> infiltrates</a:t>
            </a:r>
          </a:p>
        </p:txBody>
      </p:sp>
      <p:sp>
        <p:nvSpPr>
          <p:cNvPr id="3" name="Content Placeholder 2"/>
          <p:cNvSpPr>
            <a:spLocks noGrp="1"/>
          </p:cNvSpPr>
          <p:nvPr>
            <p:ph idx="1"/>
          </p:nvPr>
        </p:nvSpPr>
        <p:spPr>
          <a:xfrm>
            <a:off x="702051" y="990599"/>
            <a:ext cx="10515600" cy="5186363"/>
          </a:xfrm>
        </p:spPr>
        <p:txBody>
          <a:bodyPr>
            <a:normAutofit fontScale="92500" lnSpcReduction="20000"/>
          </a:bodyPr>
          <a:lstStyle/>
          <a:p>
            <a:r>
              <a:rPr lang="en-US" dirty="0" err="1"/>
              <a:t>Rettancourt</a:t>
            </a:r>
            <a:r>
              <a:rPr lang="en-US" dirty="0"/>
              <a:t> texts that a maid had been sacked by Sav1 (Christian) for criticizing a sugar cube that his dog wouldn’t eat</a:t>
            </a:r>
          </a:p>
          <a:p>
            <a:r>
              <a:rPr lang="en-US" dirty="0"/>
              <a:t>Count de </a:t>
            </a:r>
            <a:r>
              <a:rPr lang="en-US" dirty="0" err="1"/>
              <a:t>Valleray</a:t>
            </a:r>
            <a:r>
              <a:rPr lang="en-US" dirty="0"/>
              <a:t> alibis the Clermont-Brasseur brothers- says he was at the gala with them on the night of the fire</a:t>
            </a:r>
          </a:p>
          <a:p>
            <a:r>
              <a:rPr lang="en-US" dirty="0"/>
              <a:t>The Count had previously sold his steelworks to Antoine (thought a lot of him even though they were rivals, not too much of the sons)</a:t>
            </a:r>
          </a:p>
          <a:p>
            <a:r>
              <a:rPr lang="en-US" dirty="0"/>
              <a:t>Antoine was alone because his chauffeur had been invited into the kitchens and drunk too much</a:t>
            </a:r>
          </a:p>
          <a:p>
            <a:r>
              <a:rPr lang="en-US" dirty="0"/>
              <a:t>Christophe left with his father to go to the car in Rue Henri Barbusse. Christophe was going to drive his father home from the gala in the Mercedes; realized he had lost his phone; retraced his steps looking for it; found it on the pavement on the Rue du Val de Grace &amp; used it to call the police when he saw the car on fire </a:t>
            </a:r>
          </a:p>
          <a:p>
            <a:r>
              <a:rPr lang="en-US" dirty="0"/>
              <a:t>***This info was relayed to the Count by Christophe’s wife: he had introduced Christophe to his wife</a:t>
            </a:r>
          </a:p>
          <a:p>
            <a:endParaRPr lang="en-US" dirty="0"/>
          </a:p>
          <a:p>
            <a:endParaRPr lang="en-US" dirty="0"/>
          </a:p>
        </p:txBody>
      </p:sp>
      <p:pic>
        <p:nvPicPr>
          <p:cNvPr id="5" name="Picture 4"/>
          <p:cNvPicPr>
            <a:picLocks noChangeAspect="1"/>
          </p:cNvPicPr>
          <p:nvPr/>
        </p:nvPicPr>
        <p:blipFill>
          <a:blip r:embed="rId2"/>
          <a:stretch>
            <a:fillRect/>
          </a:stretch>
        </p:blipFill>
        <p:spPr>
          <a:xfrm>
            <a:off x="8915400" y="1472089"/>
            <a:ext cx="2619375" cy="1743075"/>
          </a:xfrm>
          <a:prstGeom prst="rect">
            <a:avLst/>
          </a:prstGeom>
        </p:spPr>
      </p:pic>
      <p:grpSp>
        <p:nvGrpSpPr>
          <p:cNvPr id="6" name="Group 5"/>
          <p:cNvGrpSpPr/>
          <p:nvPr/>
        </p:nvGrpSpPr>
        <p:grpSpPr>
          <a:xfrm>
            <a:off x="605594" y="2101845"/>
            <a:ext cx="8077200" cy="3543483"/>
            <a:chOff x="0" y="2201361"/>
            <a:chExt cx="8077200" cy="3543483"/>
          </a:xfrm>
        </p:grpSpPr>
        <p:pic>
          <p:nvPicPr>
            <p:cNvPr id="2052" name="Picture 4" descr="Image result for labrad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2201361"/>
              <a:ext cx="8077200" cy="354348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sugar cub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1839" y="4720836"/>
              <a:ext cx="824865" cy="857003"/>
            </a:xfrm>
            <a:prstGeom prst="rect">
              <a:avLst/>
            </a:prstGeom>
            <a:noFill/>
            <a:extLst>
              <a:ext uri="{909E8E84-426E-40DD-AFC4-6F175D3DCCD1}">
                <a14:hiddenFill xmlns:a14="http://schemas.microsoft.com/office/drawing/2010/main">
                  <a:solidFill>
                    <a:srgbClr val="FFFFFF"/>
                  </a:solidFill>
                </a14:hiddenFill>
              </a:ext>
            </a:extLst>
          </p:spPr>
        </p:pic>
      </p:grpSp>
      <p:pic>
        <p:nvPicPr>
          <p:cNvPr id="2056" name="Picture 8" descr="Image result for drunken chauffeu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2943" y="3583781"/>
            <a:ext cx="5000408" cy="297275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9083" y="2490310"/>
            <a:ext cx="7334250" cy="260985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2772527" y="-348731"/>
            <a:ext cx="7264938" cy="7091036"/>
            <a:chOff x="2772527" y="-348731"/>
            <a:chExt cx="7264938" cy="7091036"/>
          </a:xfrm>
        </p:grpSpPr>
        <p:pic>
          <p:nvPicPr>
            <p:cNvPr id="10" name="Picture 2" descr="https://upload.wikimedia.org/wikipedia/commons/thumb/3/3f/Paris_5th.png/1024px-Paris_5th.png"/>
            <p:cNvPicPr>
              <a:picLocks noChangeAspect="1" noChangeArrowheads="1"/>
            </p:cNvPicPr>
            <p:nvPr/>
          </p:nvPicPr>
          <p:blipFill rotWithShape="1">
            <a:blip r:embed="rId7">
              <a:extLst>
                <a:ext uri="{28A0092B-C50C-407E-A947-70E740481C1C}">
                  <a14:useLocalDpi xmlns:a14="http://schemas.microsoft.com/office/drawing/2010/main" val="0"/>
                </a:ext>
              </a:extLst>
            </a:blip>
            <a:srcRect t="48186" r="58008" b="7523"/>
            <a:stretch/>
          </p:blipFill>
          <p:spPr bwMode="auto">
            <a:xfrm>
              <a:off x="2953502" y="-348731"/>
              <a:ext cx="7083963" cy="70910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Image result for burning car cartoon"/>
            <p:cNvPicPr>
              <a:picLocks noChangeAspect="1" noChangeArrowheads="1"/>
            </p:cNvPicPr>
            <p:nvPr/>
          </p:nvPicPr>
          <p:blipFill rotWithShape="1">
            <a:blip r:embed="rId8">
              <a:extLst>
                <a:ext uri="{28A0092B-C50C-407E-A947-70E740481C1C}">
                  <a14:useLocalDpi xmlns:a14="http://schemas.microsoft.com/office/drawing/2010/main" val="0"/>
                </a:ext>
              </a:extLst>
            </a:blip>
            <a:srcRect l="8758" t="14259" r="36919" b="21667"/>
            <a:stretch/>
          </p:blipFill>
          <p:spPr bwMode="auto">
            <a:xfrm>
              <a:off x="2772527" y="1647141"/>
              <a:ext cx="1871667" cy="1544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9"/>
            <a:stretch>
              <a:fillRect/>
            </a:stretch>
          </p:blipFill>
          <p:spPr>
            <a:xfrm rot="19665986" flipH="1">
              <a:off x="3744658" y="3457601"/>
              <a:ext cx="587883" cy="1132991"/>
            </a:xfrm>
            <a:prstGeom prst="rect">
              <a:avLst/>
            </a:prstGeom>
          </p:spPr>
        </p:pic>
      </p:grpSp>
    </p:spTree>
    <p:extLst>
      <p:ext uri="{BB962C8B-B14F-4D97-AF65-F5344CB8AC3E}">
        <p14:creationId xmlns:p14="http://schemas.microsoft.com/office/powerpoint/2010/main" val="1615783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500"/>
                            </p:stCondLst>
                            <p:childTnLst>
                              <p:par>
                                <p:cTn id="18" presetID="49" presetClass="entr" presetSubtype="0" decel="10000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 calcmode="lin" valueType="num">
                                      <p:cBhvr>
                                        <p:cTn id="22" dur="500" fill="hold"/>
                                        <p:tgtEl>
                                          <p:spTgt spid="6"/>
                                        </p:tgtEl>
                                        <p:attrNameLst>
                                          <p:attrName>style.rotation</p:attrName>
                                        </p:attrNameLst>
                                      </p:cBhvr>
                                      <p:tavLst>
                                        <p:tav tm="0">
                                          <p:val>
                                            <p:fltVal val="360"/>
                                          </p:val>
                                        </p:tav>
                                        <p:tav tm="100000">
                                          <p:val>
                                            <p:fltVal val="0"/>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5"/>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6"/>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1" end="1"/>
                                            </p:txEl>
                                          </p:spTgt>
                                        </p:tgtEl>
                                        <p:attrNameLst>
                                          <p:attrName>style.visibility</p:attrName>
                                        </p:attrNameLst>
                                      </p:cBhvr>
                                      <p:to>
                                        <p:strVal val="visible"/>
                                      </p:to>
                                    </p:set>
                                    <p:anim calcmode="lin" valueType="num">
                                      <p:cBhvr additive="base">
                                        <p:cTn id="3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nodeType="clickEffect">
                                  <p:stCondLst>
                                    <p:cond delay="0"/>
                                  </p:stCondLst>
                                  <p:childTnLst>
                                    <p:set>
                                      <p:cBhvr>
                                        <p:cTn id="39" dur="1" fill="hold">
                                          <p:stCondLst>
                                            <p:cond delay="0"/>
                                          </p:stCondLst>
                                        </p:cTn>
                                        <p:tgtEl>
                                          <p:spTgt spid="2050"/>
                                        </p:tgtEl>
                                        <p:attrNameLst>
                                          <p:attrName>style.visibility</p:attrName>
                                        </p:attrNameLst>
                                      </p:cBhvr>
                                      <p:to>
                                        <p:strVal val="visible"/>
                                      </p:to>
                                    </p:set>
                                    <p:anim calcmode="lin" valueType="num">
                                      <p:cBhvr>
                                        <p:cTn id="40" dur="500" fill="hold"/>
                                        <p:tgtEl>
                                          <p:spTgt spid="2050"/>
                                        </p:tgtEl>
                                        <p:attrNameLst>
                                          <p:attrName>ppt_w</p:attrName>
                                        </p:attrNameLst>
                                      </p:cBhvr>
                                      <p:tavLst>
                                        <p:tav tm="0">
                                          <p:val>
                                            <p:fltVal val="0"/>
                                          </p:val>
                                        </p:tav>
                                        <p:tav tm="100000">
                                          <p:val>
                                            <p:strVal val="#ppt_w"/>
                                          </p:val>
                                        </p:tav>
                                      </p:tavLst>
                                    </p:anim>
                                    <p:anim calcmode="lin" valueType="num">
                                      <p:cBhvr>
                                        <p:cTn id="41" dur="500" fill="hold"/>
                                        <p:tgtEl>
                                          <p:spTgt spid="2050"/>
                                        </p:tgtEl>
                                        <p:attrNameLst>
                                          <p:attrName>ppt_h</p:attrName>
                                        </p:attrNameLst>
                                      </p:cBhvr>
                                      <p:tavLst>
                                        <p:tav tm="0">
                                          <p:val>
                                            <p:fltVal val="0"/>
                                          </p:val>
                                        </p:tav>
                                        <p:tav tm="100000">
                                          <p:val>
                                            <p:strVal val="#ppt_h"/>
                                          </p:val>
                                        </p:tav>
                                      </p:tavLst>
                                    </p:anim>
                                    <p:anim calcmode="lin" valueType="num">
                                      <p:cBhvr>
                                        <p:cTn id="42" dur="500" fill="hold"/>
                                        <p:tgtEl>
                                          <p:spTgt spid="2050"/>
                                        </p:tgtEl>
                                        <p:attrNameLst>
                                          <p:attrName>style.rotation</p:attrName>
                                        </p:attrNameLst>
                                      </p:cBhvr>
                                      <p:tavLst>
                                        <p:tav tm="0">
                                          <p:val>
                                            <p:fltVal val="360"/>
                                          </p:val>
                                        </p:tav>
                                        <p:tav tm="100000">
                                          <p:val>
                                            <p:fltVal val="0"/>
                                          </p:val>
                                        </p:tav>
                                      </p:tavLst>
                                    </p:anim>
                                    <p:animEffect transition="in" filter="fade">
                                      <p:cBhvr>
                                        <p:cTn id="43" dur="500"/>
                                        <p:tgtEl>
                                          <p:spTgt spid="2050"/>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xit" presetSubtype="0" fill="hold" nodeType="clickEffect">
                                  <p:stCondLst>
                                    <p:cond delay="0"/>
                                  </p:stCondLst>
                                  <p:childTnLst>
                                    <p:set>
                                      <p:cBhvr>
                                        <p:cTn id="47" dur="1" fill="hold">
                                          <p:stCondLst>
                                            <p:cond delay="0"/>
                                          </p:stCondLst>
                                        </p:cTn>
                                        <p:tgtEl>
                                          <p:spTgt spid="205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3">
                                            <p:txEl>
                                              <p:pRg st="2" end="2"/>
                                            </p:txEl>
                                          </p:spTgt>
                                        </p:tgtEl>
                                        <p:attrNameLst>
                                          <p:attrName>style.visibility</p:attrName>
                                        </p:attrNameLst>
                                      </p:cBhvr>
                                      <p:to>
                                        <p:strVal val="visible"/>
                                      </p:to>
                                    </p:set>
                                    <p:anim calcmode="lin" valueType="num">
                                      <p:cBhvr additive="base">
                                        <p:cTn id="5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3">
                                            <p:txEl>
                                              <p:pRg st="3" end="3"/>
                                            </p:txEl>
                                          </p:spTgt>
                                        </p:tgtEl>
                                        <p:attrNameLst>
                                          <p:attrName>style.visibility</p:attrName>
                                        </p:attrNameLst>
                                      </p:cBhvr>
                                      <p:to>
                                        <p:strVal val="visible"/>
                                      </p:to>
                                    </p:set>
                                    <p:anim calcmode="lin" valueType="num">
                                      <p:cBhvr additive="base">
                                        <p:cTn id="5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2056"/>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26" presetClass="exit" presetSubtype="0" fill="hold" nodeType="clickEffect">
                                  <p:stCondLst>
                                    <p:cond delay="0"/>
                                  </p:stCondLst>
                                  <p:childTnLst>
                                    <p:animEffect transition="out" filter="wipe(down)">
                                      <p:cBhvr>
                                        <p:cTn id="67" dur="180" accel="50000">
                                          <p:stCondLst>
                                            <p:cond delay="1820"/>
                                          </p:stCondLst>
                                        </p:cTn>
                                        <p:tgtEl>
                                          <p:spTgt spid="2056"/>
                                        </p:tgtEl>
                                      </p:cBhvr>
                                    </p:animEffect>
                                    <p:anim calcmode="lin" valueType="num">
                                      <p:cBhvr>
                                        <p:cTn id="68" dur="1822" tmFilter="0,0; 0.14,0.31; 0.43,0.73; 0.71,0.91; 1.0,1.0">
                                          <p:stCondLst>
                                            <p:cond delay="0"/>
                                          </p:stCondLst>
                                        </p:cTn>
                                        <p:tgtEl>
                                          <p:spTgt spid="2056"/>
                                        </p:tgtEl>
                                        <p:attrNameLst>
                                          <p:attrName>ppt_x</p:attrName>
                                        </p:attrNameLst>
                                      </p:cBhvr>
                                      <p:tavLst>
                                        <p:tav tm="0">
                                          <p:val>
                                            <p:strVal val="ppt_x"/>
                                          </p:val>
                                        </p:tav>
                                        <p:tav tm="100000">
                                          <p:val>
                                            <p:strVal val="#ppt_x+0.25"/>
                                          </p:val>
                                        </p:tav>
                                      </p:tavLst>
                                    </p:anim>
                                    <p:anim calcmode="lin" valueType="num">
                                      <p:cBhvr>
                                        <p:cTn id="69" dur="178">
                                          <p:stCondLst>
                                            <p:cond delay="1822"/>
                                          </p:stCondLst>
                                        </p:cTn>
                                        <p:tgtEl>
                                          <p:spTgt spid="2056"/>
                                        </p:tgtEl>
                                        <p:attrNameLst>
                                          <p:attrName>ppt_x</p:attrName>
                                        </p:attrNameLst>
                                      </p:cBhvr>
                                      <p:tavLst>
                                        <p:tav tm="0">
                                          <p:val>
                                            <p:strVal val="ppt_x"/>
                                          </p:val>
                                        </p:tav>
                                        <p:tav tm="100000">
                                          <p:val>
                                            <p:strVal val="ppt_x"/>
                                          </p:val>
                                        </p:tav>
                                      </p:tavLst>
                                    </p:anim>
                                    <p:anim calcmode="lin" valueType="num">
                                      <p:cBhvr>
                                        <p:cTn id="70" dur="664" tmFilter="0.0,0.0;0.25,0.07;0.50,0.2;0.75,0.467;1.0,1.0">
                                          <p:stCondLst>
                                            <p:cond delay="0"/>
                                          </p:stCondLst>
                                        </p:cTn>
                                        <p:tgtEl>
                                          <p:spTgt spid="2056"/>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71" dur="664" tmFilter="0, 0; 0.125,0.2665; 0.25,0.4; 0.375,0.465; 0.5,0.5;  0.625,0.535; 0.75,0.6; 0.875,0.7335; 1,1">
                                          <p:stCondLst>
                                            <p:cond delay="664"/>
                                          </p:stCondLst>
                                        </p:cTn>
                                        <p:tgtEl>
                                          <p:spTgt spid="2056"/>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72" dur="332" tmFilter="0, 0; 0.125,0.2665; 0.25,0.4; 0.375,0.465; 0.5,0.5;  0.625,0.535; 0.75,0.6; 0.875,0.7335; 1,1">
                                          <p:stCondLst>
                                            <p:cond delay="1324"/>
                                          </p:stCondLst>
                                        </p:cTn>
                                        <p:tgtEl>
                                          <p:spTgt spid="2056"/>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73" dur="164" tmFilter="0, 0; 0.125,0.2665; 0.25,0.4; 0.375,0.465; 0.5,0.5;  0.625,0.535; 0.75,0.6; 0.875,0.7335; 1,1">
                                          <p:stCondLst>
                                            <p:cond delay="1656"/>
                                          </p:stCondLst>
                                        </p:cTn>
                                        <p:tgtEl>
                                          <p:spTgt spid="2056"/>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74" dur="180" accel="50000">
                                          <p:stCondLst>
                                            <p:cond delay="1820"/>
                                          </p:stCondLst>
                                        </p:cTn>
                                        <p:tgtEl>
                                          <p:spTgt spid="2056"/>
                                        </p:tgtEl>
                                        <p:attrNameLst>
                                          <p:attrName>ppt_y</p:attrName>
                                        </p:attrNameLst>
                                      </p:cBhvr>
                                      <p:tavLst>
                                        <p:tav tm="0">
                                          <p:val>
                                            <p:strVal val="ppt_y"/>
                                          </p:val>
                                        </p:tav>
                                        <p:tav tm="100000">
                                          <p:val>
                                            <p:strVal val="ppt_y+ppt_h"/>
                                          </p:val>
                                        </p:tav>
                                      </p:tavLst>
                                    </p:anim>
                                    <p:animScale>
                                      <p:cBhvr>
                                        <p:cTn id="75" dur="26">
                                          <p:stCondLst>
                                            <p:cond delay="620"/>
                                          </p:stCondLst>
                                        </p:cTn>
                                        <p:tgtEl>
                                          <p:spTgt spid="2056"/>
                                        </p:tgtEl>
                                      </p:cBhvr>
                                      <p:to x="100000" y="60000"/>
                                    </p:animScale>
                                    <p:animScale>
                                      <p:cBhvr>
                                        <p:cTn id="76" dur="166" decel="50000">
                                          <p:stCondLst>
                                            <p:cond delay="646"/>
                                          </p:stCondLst>
                                        </p:cTn>
                                        <p:tgtEl>
                                          <p:spTgt spid="2056"/>
                                        </p:tgtEl>
                                      </p:cBhvr>
                                      <p:to x="100000" y="100000"/>
                                    </p:animScale>
                                    <p:animScale>
                                      <p:cBhvr>
                                        <p:cTn id="77" dur="26">
                                          <p:stCondLst>
                                            <p:cond delay="1312"/>
                                          </p:stCondLst>
                                        </p:cTn>
                                        <p:tgtEl>
                                          <p:spTgt spid="2056"/>
                                        </p:tgtEl>
                                      </p:cBhvr>
                                      <p:to x="100000" y="80000"/>
                                    </p:animScale>
                                    <p:animScale>
                                      <p:cBhvr>
                                        <p:cTn id="78" dur="166" decel="50000">
                                          <p:stCondLst>
                                            <p:cond delay="1338"/>
                                          </p:stCondLst>
                                        </p:cTn>
                                        <p:tgtEl>
                                          <p:spTgt spid="2056"/>
                                        </p:tgtEl>
                                      </p:cBhvr>
                                      <p:to x="100000" y="100000"/>
                                    </p:animScale>
                                    <p:animScale>
                                      <p:cBhvr>
                                        <p:cTn id="79" dur="26">
                                          <p:stCondLst>
                                            <p:cond delay="1642"/>
                                          </p:stCondLst>
                                        </p:cTn>
                                        <p:tgtEl>
                                          <p:spTgt spid="2056"/>
                                        </p:tgtEl>
                                      </p:cBhvr>
                                      <p:to x="100000" y="90000"/>
                                    </p:animScale>
                                    <p:animScale>
                                      <p:cBhvr>
                                        <p:cTn id="80" dur="166" decel="50000">
                                          <p:stCondLst>
                                            <p:cond delay="1668"/>
                                          </p:stCondLst>
                                        </p:cTn>
                                        <p:tgtEl>
                                          <p:spTgt spid="2056"/>
                                        </p:tgtEl>
                                      </p:cBhvr>
                                      <p:to x="100000" y="100000"/>
                                    </p:animScale>
                                    <p:animScale>
                                      <p:cBhvr>
                                        <p:cTn id="81" dur="26">
                                          <p:stCondLst>
                                            <p:cond delay="1808"/>
                                          </p:stCondLst>
                                        </p:cTn>
                                        <p:tgtEl>
                                          <p:spTgt spid="2056"/>
                                        </p:tgtEl>
                                      </p:cBhvr>
                                      <p:to x="100000" y="95000"/>
                                    </p:animScale>
                                    <p:animScale>
                                      <p:cBhvr>
                                        <p:cTn id="82" dur="166" decel="50000">
                                          <p:stCondLst>
                                            <p:cond delay="1834"/>
                                          </p:stCondLst>
                                        </p:cTn>
                                        <p:tgtEl>
                                          <p:spTgt spid="2056"/>
                                        </p:tgtEl>
                                      </p:cBhvr>
                                      <p:to x="100000" y="100000"/>
                                    </p:animScale>
                                    <p:set>
                                      <p:cBhvr>
                                        <p:cTn id="83" dur="1" fill="hold">
                                          <p:stCondLst>
                                            <p:cond delay="1999"/>
                                          </p:stCondLst>
                                        </p:cTn>
                                        <p:tgtEl>
                                          <p:spTgt spid="2056"/>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3">
                                            <p:txEl>
                                              <p:pRg st="4" end="4"/>
                                            </p:txEl>
                                          </p:spTgt>
                                        </p:tgtEl>
                                        <p:attrNameLst>
                                          <p:attrName>style.visibility</p:attrName>
                                        </p:attrNameLst>
                                      </p:cBhvr>
                                      <p:to>
                                        <p:strVal val="visible"/>
                                      </p:to>
                                    </p:set>
                                    <p:anim calcmode="lin" valueType="num">
                                      <p:cBhvr additive="base">
                                        <p:cTn id="8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3">
                                            <p:txEl>
                                              <p:pRg st="5" end="5"/>
                                            </p:txEl>
                                          </p:spTgt>
                                        </p:tgtEl>
                                        <p:attrNameLst>
                                          <p:attrName>style.visibility</p:attrName>
                                        </p:attrNameLst>
                                      </p:cBhvr>
                                      <p:to>
                                        <p:strVal val="visible"/>
                                      </p:to>
                                    </p:set>
                                    <p:anim calcmode="lin" valueType="num">
                                      <p:cBhvr additive="base">
                                        <p:cTn id="9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4"/>
                                        </p:tgtEl>
                                        <p:attrNameLst>
                                          <p:attrName>style.visibility</p:attrName>
                                        </p:attrNameLst>
                                      </p:cBhvr>
                                      <p:to>
                                        <p:strVal val="visible"/>
                                      </p:to>
                                    </p:set>
                                    <p:anim calcmode="lin" valueType="num">
                                      <p:cBhvr additive="base">
                                        <p:cTn id="100" dur="500" fill="hold"/>
                                        <p:tgtEl>
                                          <p:spTgt spid="4"/>
                                        </p:tgtEl>
                                        <p:attrNameLst>
                                          <p:attrName>ppt_x</p:attrName>
                                        </p:attrNameLst>
                                      </p:cBhvr>
                                      <p:tavLst>
                                        <p:tav tm="0">
                                          <p:val>
                                            <p:strVal val="#ppt_x"/>
                                          </p:val>
                                        </p:tav>
                                        <p:tav tm="100000">
                                          <p:val>
                                            <p:strVal val="#ppt_x"/>
                                          </p:val>
                                        </p:tav>
                                      </p:tavLst>
                                    </p:anim>
                                    <p:anim calcmode="lin" valueType="num">
                                      <p:cBhvr additive="base">
                                        <p:cTn id="10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833360" cy="1325563"/>
          </a:xfrm>
        </p:spPr>
        <p:txBody>
          <a:bodyPr>
            <a:normAutofit/>
          </a:bodyPr>
          <a:lstStyle/>
          <a:p>
            <a:r>
              <a:rPr lang="en-US" dirty="0"/>
              <a:t>Fred Vargas</a:t>
            </a:r>
            <a:br>
              <a:rPr lang="en-US" dirty="0"/>
            </a:br>
            <a:r>
              <a:rPr lang="en-US" dirty="0"/>
              <a:t>Member of an illustrious family</a:t>
            </a:r>
          </a:p>
        </p:txBody>
      </p:sp>
      <p:sp>
        <p:nvSpPr>
          <p:cNvPr id="3" name="Content Placeholder 2"/>
          <p:cNvSpPr>
            <a:spLocks noGrp="1"/>
          </p:cNvSpPr>
          <p:nvPr>
            <p:ph idx="1"/>
          </p:nvPr>
        </p:nvSpPr>
        <p:spPr>
          <a:xfrm>
            <a:off x="348343" y="2054224"/>
            <a:ext cx="8475617" cy="4803775"/>
          </a:xfrm>
        </p:spPr>
        <p:txBody>
          <a:bodyPr>
            <a:normAutofit/>
          </a:bodyPr>
          <a:lstStyle/>
          <a:p>
            <a:endParaRPr lang="en-US" dirty="0"/>
          </a:p>
          <a:p>
            <a:endParaRPr lang="en-US" dirty="0"/>
          </a:p>
        </p:txBody>
      </p:sp>
      <p:pic>
        <p:nvPicPr>
          <p:cNvPr id="5" name="Picture 2" descr="Jo Vargas, &quot;Une scène très différente se déroule derrière la cloison&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343" y="3072794"/>
            <a:ext cx="3828537" cy="38439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jo varg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7568" y="3156425"/>
            <a:ext cx="3486150" cy="36766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mage result for jo varg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4406" y="3487595"/>
            <a:ext cx="3727295" cy="3429112"/>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txBox="1">
            <a:spLocks/>
          </p:cNvSpPr>
          <p:nvPr/>
        </p:nvSpPr>
        <p:spPr>
          <a:xfrm>
            <a:off x="838200" y="1802445"/>
            <a:ext cx="6781800" cy="1329056"/>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Her twin sister </a:t>
            </a:r>
            <a:r>
              <a:rPr lang="en-US" dirty="0" err="1"/>
              <a:t>Joëlle</a:t>
            </a:r>
            <a:r>
              <a:rPr lang="en-US" dirty="0"/>
              <a:t>, a fairly well-known painter, adopted the pseudonym of Jo Vargas.</a:t>
            </a:r>
          </a:p>
          <a:p>
            <a:r>
              <a:rPr lang="en-US" dirty="0"/>
              <a:t>The two are very close and talk on the phone many times a day.</a:t>
            </a:r>
          </a:p>
        </p:txBody>
      </p:sp>
      <p:pic>
        <p:nvPicPr>
          <p:cNvPr id="6" name="Picture 8" descr="Image result for jo varga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2186" y="-40640"/>
            <a:ext cx="3007182" cy="3939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9205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25475"/>
          </a:xfrm>
        </p:spPr>
        <p:txBody>
          <a:bodyPr>
            <a:normAutofit fontScale="90000"/>
          </a:bodyPr>
          <a:lstStyle/>
          <a:p>
            <a:r>
              <a:rPr lang="en-US" dirty="0"/>
              <a:t>5ème </a:t>
            </a:r>
            <a:r>
              <a:rPr lang="en-US" dirty="0" err="1"/>
              <a:t>arrondissment</a:t>
            </a:r>
            <a:r>
              <a:rPr lang="en-US" dirty="0"/>
              <a:t>: </a:t>
            </a:r>
            <a:r>
              <a:rPr lang="en-US" dirty="0" err="1"/>
              <a:t>Rettancourt</a:t>
            </a:r>
            <a:r>
              <a:rPr lang="en-US" dirty="0"/>
              <a:t> infiltrates</a:t>
            </a:r>
          </a:p>
        </p:txBody>
      </p:sp>
      <p:sp>
        <p:nvSpPr>
          <p:cNvPr id="3" name="Content Placeholder 2"/>
          <p:cNvSpPr>
            <a:spLocks noGrp="1"/>
          </p:cNvSpPr>
          <p:nvPr>
            <p:ph idx="1"/>
          </p:nvPr>
        </p:nvSpPr>
        <p:spPr>
          <a:xfrm>
            <a:off x="838200" y="990600"/>
            <a:ext cx="10515600" cy="5186363"/>
          </a:xfrm>
        </p:spPr>
        <p:txBody>
          <a:bodyPr>
            <a:normAutofit/>
          </a:bodyPr>
          <a:lstStyle/>
          <a:p>
            <a:r>
              <a:rPr lang="en-US" dirty="0"/>
              <a:t>Christian had left the party earlier- had had a lot to drink</a:t>
            </a:r>
          </a:p>
          <a:p>
            <a:r>
              <a:rPr lang="en-US" dirty="0" err="1"/>
              <a:t>Adamsberg</a:t>
            </a:r>
            <a:r>
              <a:rPr lang="en-US" dirty="0"/>
              <a:t> pointed out that Christian had actually reached home very late</a:t>
            </a:r>
          </a:p>
          <a:p>
            <a:r>
              <a:rPr lang="en-US" dirty="0"/>
              <a:t>The Count points out that Christian is seeing other women and uses social events as a blind for this purpose</a:t>
            </a:r>
          </a:p>
          <a:p>
            <a:r>
              <a:rPr lang="en-US" dirty="0"/>
              <a:t>***The Count gives </a:t>
            </a:r>
            <a:r>
              <a:rPr lang="en-US" dirty="0" err="1"/>
              <a:t>Adamsberg</a:t>
            </a:r>
            <a:r>
              <a:rPr lang="en-US" dirty="0"/>
              <a:t> some photos of the evening from Christophe’s wife</a:t>
            </a:r>
          </a:p>
          <a:p>
            <a:r>
              <a:rPr lang="en-US" dirty="0" err="1"/>
              <a:t>Adamsberg</a:t>
            </a:r>
            <a:r>
              <a:rPr lang="en-US" dirty="0"/>
              <a:t> goes for a walk on the </a:t>
            </a:r>
            <a:r>
              <a:rPr lang="en-US" dirty="0" err="1"/>
              <a:t>Chemin</a:t>
            </a:r>
            <a:r>
              <a:rPr lang="en-US" dirty="0"/>
              <a:t> with the photos from the gala: calls </a:t>
            </a:r>
            <a:r>
              <a:rPr lang="en-US" dirty="0" err="1"/>
              <a:t>Rettancourt</a:t>
            </a:r>
            <a:r>
              <a:rPr lang="en-US" dirty="0"/>
              <a:t> to ask about the hair length of Sav1 Christian- when did his hair get cut?</a:t>
            </a:r>
          </a:p>
          <a:p>
            <a:endParaRPr lang="en-US" dirty="0"/>
          </a:p>
        </p:txBody>
      </p:sp>
      <p:pic>
        <p:nvPicPr>
          <p:cNvPr id="5" name="Picture 4"/>
          <p:cNvPicPr>
            <a:picLocks noChangeAspect="1"/>
          </p:cNvPicPr>
          <p:nvPr/>
        </p:nvPicPr>
        <p:blipFill>
          <a:blip r:embed="rId2"/>
          <a:stretch>
            <a:fillRect/>
          </a:stretch>
        </p:blipFill>
        <p:spPr>
          <a:xfrm>
            <a:off x="8244840" y="1371600"/>
            <a:ext cx="3657600" cy="3807229"/>
          </a:xfrm>
          <a:prstGeom prst="rect">
            <a:avLst/>
          </a:prstGeom>
        </p:spPr>
      </p:pic>
      <p:pic>
        <p:nvPicPr>
          <p:cNvPr id="1030" name="Picture 6" descr="Image result for hik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7615" y="1009898"/>
            <a:ext cx="4314825" cy="2876550"/>
          </a:xfrm>
          <a:prstGeom prst="rect">
            <a:avLst/>
          </a:prstGeom>
          <a:noFill/>
          <a:extLst>
            <a:ext uri="{909E8E84-426E-40DD-AFC4-6F175D3DCCD1}">
              <a14:hiddenFill xmlns:a14="http://schemas.microsoft.com/office/drawing/2010/main">
                <a:solidFill>
                  <a:srgbClr val="FFFFFF"/>
                </a:solidFill>
              </a14:hiddenFill>
            </a:ext>
          </a:extLst>
        </p:spPr>
      </p:pic>
      <p:pic>
        <p:nvPicPr>
          <p:cNvPr id="43010" name="Picture 2" descr="Image result for benicio del toro wif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0460" y="1094509"/>
            <a:ext cx="3358515" cy="4992387"/>
          </a:xfrm>
          <a:prstGeom prst="rect">
            <a:avLst/>
          </a:prstGeom>
          <a:noFill/>
          <a:extLst>
            <a:ext uri="{909E8E84-426E-40DD-AFC4-6F175D3DCCD1}">
              <a14:hiddenFill xmlns:a14="http://schemas.microsoft.com/office/drawing/2010/main">
                <a:solidFill>
                  <a:srgbClr val="FFFFFF"/>
                </a:solidFill>
              </a14:hiddenFill>
            </a:ext>
          </a:extLst>
        </p:spPr>
      </p:pic>
      <p:pic>
        <p:nvPicPr>
          <p:cNvPr id="43012" name="Picture 4" descr="Related imag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9215" y="266700"/>
            <a:ext cx="5115467" cy="383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9931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43010"/>
                                        </p:tgtEl>
                                        <p:attrNameLst>
                                          <p:attrName>style.visibility</p:attrName>
                                        </p:attrNameLst>
                                      </p:cBhvr>
                                      <p:to>
                                        <p:strVal val="visible"/>
                                      </p:to>
                                    </p:set>
                                    <p:anim calcmode="lin" valueType="num">
                                      <p:cBhvr>
                                        <p:cTn id="35" dur="500" fill="hold"/>
                                        <p:tgtEl>
                                          <p:spTgt spid="43010"/>
                                        </p:tgtEl>
                                        <p:attrNameLst>
                                          <p:attrName>ppt_w</p:attrName>
                                        </p:attrNameLst>
                                      </p:cBhvr>
                                      <p:tavLst>
                                        <p:tav tm="0">
                                          <p:val>
                                            <p:fltVal val="0"/>
                                          </p:val>
                                        </p:tav>
                                        <p:tav tm="100000">
                                          <p:val>
                                            <p:strVal val="#ppt_w"/>
                                          </p:val>
                                        </p:tav>
                                      </p:tavLst>
                                    </p:anim>
                                    <p:anim calcmode="lin" valueType="num">
                                      <p:cBhvr>
                                        <p:cTn id="36" dur="500" fill="hold"/>
                                        <p:tgtEl>
                                          <p:spTgt spid="43010"/>
                                        </p:tgtEl>
                                        <p:attrNameLst>
                                          <p:attrName>ppt_h</p:attrName>
                                        </p:attrNameLst>
                                      </p:cBhvr>
                                      <p:tavLst>
                                        <p:tav tm="0">
                                          <p:val>
                                            <p:fltVal val="0"/>
                                          </p:val>
                                        </p:tav>
                                        <p:tav tm="100000">
                                          <p:val>
                                            <p:strVal val="#ppt_h"/>
                                          </p:val>
                                        </p:tav>
                                      </p:tavLst>
                                    </p:anim>
                                    <p:anim calcmode="lin" valueType="num">
                                      <p:cBhvr>
                                        <p:cTn id="37" dur="500" fill="hold"/>
                                        <p:tgtEl>
                                          <p:spTgt spid="43010"/>
                                        </p:tgtEl>
                                        <p:attrNameLst>
                                          <p:attrName>style.rotation</p:attrName>
                                        </p:attrNameLst>
                                      </p:cBhvr>
                                      <p:tavLst>
                                        <p:tav tm="0">
                                          <p:val>
                                            <p:fltVal val="360"/>
                                          </p:val>
                                        </p:tav>
                                        <p:tav tm="100000">
                                          <p:val>
                                            <p:fltVal val="0"/>
                                          </p:val>
                                        </p:tav>
                                      </p:tavLst>
                                    </p:anim>
                                    <p:animEffect transition="in" filter="fade">
                                      <p:cBhvr>
                                        <p:cTn id="38" dur="500"/>
                                        <p:tgtEl>
                                          <p:spTgt spid="43010"/>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4301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 calcmode="lin" valueType="num">
                                      <p:cBhvr additive="base">
                                        <p:cTn id="4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43012"/>
                                        </p:tgtEl>
                                        <p:attrNameLst>
                                          <p:attrName>style.visibility</p:attrName>
                                        </p:attrNameLst>
                                      </p:cBhvr>
                                      <p:to>
                                        <p:strVal val="visible"/>
                                      </p:to>
                                    </p:set>
                                    <p:animEffect transition="in" filter="barn(inVertical)">
                                      <p:cBhvr>
                                        <p:cTn id="53" dur="500"/>
                                        <p:tgtEl>
                                          <p:spTgt spid="43012"/>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030"/>
                                        </p:tgtEl>
                                        <p:attrNameLst>
                                          <p:attrName>style.visibility</p:attrName>
                                        </p:attrNameLst>
                                      </p:cBhvr>
                                      <p:to>
                                        <p:strVal val="visible"/>
                                      </p:to>
                                    </p:set>
                                    <p:anim calcmode="lin" valueType="num">
                                      <p:cBhvr additive="base">
                                        <p:cTn id="58" dur="500" fill="hold"/>
                                        <p:tgtEl>
                                          <p:spTgt spid="1030"/>
                                        </p:tgtEl>
                                        <p:attrNameLst>
                                          <p:attrName>ppt_x</p:attrName>
                                        </p:attrNameLst>
                                      </p:cBhvr>
                                      <p:tavLst>
                                        <p:tav tm="0">
                                          <p:val>
                                            <p:strVal val="#ppt_x"/>
                                          </p:val>
                                        </p:tav>
                                        <p:tav tm="100000">
                                          <p:val>
                                            <p:strVal val="#ppt_x"/>
                                          </p:val>
                                        </p:tav>
                                      </p:tavLst>
                                    </p:anim>
                                    <p:anim calcmode="lin" valueType="num">
                                      <p:cBhvr additive="base">
                                        <p:cTn id="59"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3">
                                            <p:txEl>
                                              <p:pRg st="4" end="4"/>
                                            </p:txEl>
                                          </p:spTgt>
                                        </p:tgtEl>
                                        <p:attrNameLst>
                                          <p:attrName>style.visibility</p:attrName>
                                        </p:attrNameLst>
                                      </p:cBhvr>
                                      <p:to>
                                        <p:strVal val="visible"/>
                                      </p:to>
                                    </p:set>
                                    <p:anim calcmode="lin" valueType="num">
                                      <p:cBhvr additive="base">
                                        <p:cTn id="6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972800" cy="1280795"/>
          </a:xfrm>
        </p:spPr>
        <p:txBody>
          <a:bodyPr>
            <a:normAutofit fontScale="90000"/>
          </a:bodyPr>
          <a:lstStyle/>
          <a:p>
            <a:r>
              <a:rPr lang="en-US" dirty="0"/>
              <a:t>5ème </a:t>
            </a:r>
            <a:r>
              <a:rPr lang="en-US" dirty="0" err="1"/>
              <a:t>arrondissment</a:t>
            </a:r>
            <a:r>
              <a:rPr lang="en-US" dirty="0"/>
              <a:t>: Clues</a:t>
            </a:r>
            <a:br>
              <a:rPr lang="en-US" dirty="0"/>
            </a:br>
            <a:r>
              <a:rPr lang="en-US" sz="4000" dirty="0"/>
              <a:t>A haircut, a change of clothes &amp; a suspicious sugar cube</a:t>
            </a:r>
            <a:endParaRPr lang="en-US" dirty="0"/>
          </a:p>
        </p:txBody>
      </p:sp>
      <p:sp>
        <p:nvSpPr>
          <p:cNvPr id="3" name="Content Placeholder 2"/>
          <p:cNvSpPr>
            <a:spLocks noGrp="1"/>
          </p:cNvSpPr>
          <p:nvPr>
            <p:ph idx="1"/>
          </p:nvPr>
        </p:nvSpPr>
        <p:spPr>
          <a:xfrm>
            <a:off x="838200" y="1493520"/>
            <a:ext cx="10515600" cy="5186363"/>
          </a:xfrm>
        </p:spPr>
        <p:txBody>
          <a:bodyPr>
            <a:normAutofit/>
          </a:bodyPr>
          <a:lstStyle/>
          <a:p>
            <a:r>
              <a:rPr lang="en-US" dirty="0" err="1"/>
              <a:t>Rettancourt</a:t>
            </a:r>
            <a:r>
              <a:rPr lang="en-US" dirty="0"/>
              <a:t> reports that Sav1 (Christian) got his hair cut post-party</a:t>
            </a:r>
          </a:p>
          <a:p>
            <a:r>
              <a:rPr lang="en-US" dirty="0"/>
              <a:t>Sav1 told the butler he got it cut at 3am due to shock &amp; grief</a:t>
            </a:r>
          </a:p>
          <a:p>
            <a:r>
              <a:rPr lang="en-US" dirty="0" err="1"/>
              <a:t>Rettancourt</a:t>
            </a:r>
            <a:r>
              <a:rPr lang="en-US" dirty="0"/>
              <a:t> will check the car for hairs</a:t>
            </a:r>
          </a:p>
          <a:p>
            <a:r>
              <a:rPr lang="en-US" dirty="0"/>
              <a:t>While obsessing about </a:t>
            </a:r>
            <a:r>
              <a:rPr lang="en-US" dirty="0" err="1"/>
              <a:t>Mortembot’s</a:t>
            </a:r>
            <a:r>
              <a:rPr lang="en-US" dirty="0"/>
              <a:t> change of clothes, </a:t>
            </a:r>
            <a:r>
              <a:rPr lang="en-US" dirty="0" err="1"/>
              <a:t>Adamsberg</a:t>
            </a:r>
            <a:r>
              <a:rPr lang="en-US" dirty="0"/>
              <a:t> reviews the photos from the gala</a:t>
            </a:r>
          </a:p>
          <a:p>
            <a:pPr lvl="1"/>
            <a:r>
              <a:rPr lang="en-US" dirty="0"/>
              <a:t>In the photos, the pinstripe is slightly wider, the lapels a bit wider, and the sleeves somewhat narrower than the suit Christian wore home from the party</a:t>
            </a:r>
          </a:p>
          <a:p>
            <a:pPr lvl="1"/>
            <a:r>
              <a:rPr lang="en-US" dirty="0"/>
              <a:t>He had changed his clothes between 12am &amp; 2am</a:t>
            </a:r>
          </a:p>
        </p:txBody>
      </p:sp>
      <p:pic>
        <p:nvPicPr>
          <p:cNvPr id="5" name="Picture 4"/>
          <p:cNvPicPr>
            <a:picLocks noChangeAspect="1"/>
          </p:cNvPicPr>
          <p:nvPr/>
        </p:nvPicPr>
        <p:blipFill>
          <a:blip r:embed="rId2"/>
          <a:stretch>
            <a:fillRect/>
          </a:stretch>
        </p:blipFill>
        <p:spPr>
          <a:xfrm>
            <a:off x="3703320" y="1386840"/>
            <a:ext cx="3808095" cy="4885132"/>
          </a:xfrm>
          <a:prstGeom prst="rect">
            <a:avLst/>
          </a:prstGeom>
        </p:spPr>
      </p:pic>
      <p:pic>
        <p:nvPicPr>
          <p:cNvPr id="3076" name="Picture 4" descr="Image result for cutting hair for dumm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3773" y="1105853"/>
            <a:ext cx="3609975" cy="4524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4506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3076"/>
                                        </p:tgtEl>
                                        <p:attrNameLst>
                                          <p:attrName>style.visibility</p:attrName>
                                        </p:attrNameLst>
                                      </p:cBhvr>
                                      <p:to>
                                        <p:strVal val="visible"/>
                                      </p:to>
                                    </p:set>
                                    <p:anim calcmode="lin" valueType="num">
                                      <p:cBhvr>
                                        <p:cTn id="13" dur="500" fill="hold"/>
                                        <p:tgtEl>
                                          <p:spTgt spid="3076"/>
                                        </p:tgtEl>
                                        <p:attrNameLst>
                                          <p:attrName>ppt_w</p:attrName>
                                        </p:attrNameLst>
                                      </p:cBhvr>
                                      <p:tavLst>
                                        <p:tav tm="0">
                                          <p:val>
                                            <p:fltVal val="0"/>
                                          </p:val>
                                        </p:tav>
                                        <p:tav tm="100000">
                                          <p:val>
                                            <p:strVal val="#ppt_w"/>
                                          </p:val>
                                        </p:tav>
                                      </p:tavLst>
                                    </p:anim>
                                    <p:anim calcmode="lin" valueType="num">
                                      <p:cBhvr>
                                        <p:cTn id="14" dur="500" fill="hold"/>
                                        <p:tgtEl>
                                          <p:spTgt spid="3076"/>
                                        </p:tgtEl>
                                        <p:attrNameLst>
                                          <p:attrName>ppt_h</p:attrName>
                                        </p:attrNameLst>
                                      </p:cBhvr>
                                      <p:tavLst>
                                        <p:tav tm="0">
                                          <p:val>
                                            <p:fltVal val="0"/>
                                          </p:val>
                                        </p:tav>
                                        <p:tav tm="100000">
                                          <p:val>
                                            <p:strVal val="#ppt_h"/>
                                          </p:val>
                                        </p:tav>
                                      </p:tavLst>
                                    </p:anim>
                                    <p:anim calcmode="lin" valueType="num">
                                      <p:cBhvr>
                                        <p:cTn id="15" dur="500" fill="hold"/>
                                        <p:tgtEl>
                                          <p:spTgt spid="3076"/>
                                        </p:tgtEl>
                                        <p:attrNameLst>
                                          <p:attrName>style.rotation</p:attrName>
                                        </p:attrNameLst>
                                      </p:cBhvr>
                                      <p:tavLst>
                                        <p:tav tm="0">
                                          <p:val>
                                            <p:fltVal val="360"/>
                                          </p:val>
                                        </p:tav>
                                        <p:tav tm="100000">
                                          <p:val>
                                            <p:fltVal val="0"/>
                                          </p:val>
                                        </p:tav>
                                      </p:tavLst>
                                    </p:anim>
                                    <p:animEffect transition="in" filter="fade">
                                      <p:cBhvr>
                                        <p:cTn id="16" dur="500"/>
                                        <p:tgtEl>
                                          <p:spTgt spid="307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307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 calcmode="lin" valueType="num">
                                      <p:cBhvr>
                                        <p:cTn id="45" dur="500" fill="hold"/>
                                        <p:tgtEl>
                                          <p:spTgt spid="5"/>
                                        </p:tgtEl>
                                        <p:attrNameLst>
                                          <p:attrName>style.rotation</p:attrName>
                                        </p:attrNameLst>
                                      </p:cBhvr>
                                      <p:tavLst>
                                        <p:tav tm="0">
                                          <p:val>
                                            <p:fltVal val="360"/>
                                          </p:val>
                                        </p:tav>
                                        <p:tav tm="100000">
                                          <p:val>
                                            <p:fltVal val="0"/>
                                          </p:val>
                                        </p:tav>
                                      </p:tavLst>
                                    </p:anim>
                                    <p:animEffect transition="in" filter="fade">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 calcmode="lin" valueType="num">
                                      <p:cBhvr additive="base">
                                        <p:cTn id="5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5" end="5"/>
                                            </p:txEl>
                                          </p:spTgt>
                                        </p:tgtEl>
                                        <p:attrNameLst>
                                          <p:attrName>style.visibility</p:attrName>
                                        </p:attrNameLst>
                                      </p:cBhvr>
                                      <p:to>
                                        <p:strVal val="visible"/>
                                      </p:to>
                                    </p:set>
                                    <p:anim calcmode="lin" valueType="num">
                                      <p:cBhvr additive="base">
                                        <p:cTn id="6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25475"/>
          </a:xfrm>
        </p:spPr>
        <p:txBody>
          <a:bodyPr>
            <a:normAutofit fontScale="90000"/>
          </a:bodyPr>
          <a:lstStyle/>
          <a:p>
            <a:r>
              <a:rPr lang="en-US" dirty="0"/>
              <a:t>5ème </a:t>
            </a:r>
            <a:r>
              <a:rPr lang="en-US" dirty="0" err="1"/>
              <a:t>arrondissment</a:t>
            </a:r>
            <a:r>
              <a:rPr lang="en-US" dirty="0"/>
              <a:t>: the dénouement</a:t>
            </a:r>
          </a:p>
        </p:txBody>
      </p:sp>
      <p:sp>
        <p:nvSpPr>
          <p:cNvPr id="3" name="Content Placeholder 2"/>
          <p:cNvSpPr>
            <a:spLocks noGrp="1"/>
          </p:cNvSpPr>
          <p:nvPr>
            <p:ph idx="1"/>
          </p:nvPr>
        </p:nvSpPr>
        <p:spPr>
          <a:xfrm>
            <a:off x="609600" y="990600"/>
            <a:ext cx="10515600" cy="5186363"/>
          </a:xfrm>
        </p:spPr>
        <p:txBody>
          <a:bodyPr>
            <a:normAutofit lnSpcReduction="10000"/>
          </a:bodyPr>
          <a:lstStyle/>
          <a:p>
            <a:r>
              <a:rPr lang="en-US" dirty="0" err="1"/>
              <a:t>Rettancourt</a:t>
            </a:r>
            <a:r>
              <a:rPr lang="en-US" dirty="0"/>
              <a:t> verifies that there were 6 cut hairs on left head rest and 2 on the party suit</a:t>
            </a:r>
          </a:p>
          <a:p>
            <a:r>
              <a:rPr lang="en-US" dirty="0"/>
              <a:t>Maid says that the sugar in question smelled like a garage</a:t>
            </a:r>
          </a:p>
          <a:p>
            <a:r>
              <a:rPr lang="en-US" dirty="0"/>
              <a:t>At big debriefing meeting, </a:t>
            </a:r>
            <a:r>
              <a:rPr lang="en-US" dirty="0" err="1"/>
              <a:t>Danglard</a:t>
            </a:r>
            <a:r>
              <a:rPr lang="en-US" dirty="0"/>
              <a:t> is absent (he usually keeps </a:t>
            </a:r>
            <a:r>
              <a:rPr lang="en-US" dirty="0" err="1"/>
              <a:t>Adamsberg’s</a:t>
            </a:r>
            <a:r>
              <a:rPr lang="en-US" dirty="0"/>
              <a:t> wandering mind in check)- he is taking </a:t>
            </a:r>
            <a:r>
              <a:rPr lang="en-US" dirty="0" err="1"/>
              <a:t>Momo</a:t>
            </a:r>
            <a:r>
              <a:rPr lang="en-US" dirty="0"/>
              <a:t> to Porto &amp; getting </a:t>
            </a:r>
            <a:r>
              <a:rPr lang="en-US" dirty="0" err="1"/>
              <a:t>Zerk</a:t>
            </a:r>
            <a:r>
              <a:rPr lang="en-US" dirty="0"/>
              <a:t> to Italy</a:t>
            </a:r>
          </a:p>
          <a:p>
            <a:r>
              <a:rPr lang="en-US" dirty="0" err="1"/>
              <a:t>Momo</a:t>
            </a:r>
            <a:r>
              <a:rPr lang="en-US" dirty="0"/>
              <a:t> is manhandled back into </a:t>
            </a:r>
            <a:r>
              <a:rPr lang="en-US" dirty="0" err="1"/>
              <a:t>Adamsberg’s</a:t>
            </a:r>
            <a:r>
              <a:rPr lang="en-US" dirty="0"/>
              <a:t> office by </a:t>
            </a:r>
            <a:r>
              <a:rPr lang="en-US" dirty="0" err="1"/>
              <a:t>Danglard</a:t>
            </a:r>
            <a:r>
              <a:rPr lang="en-US" dirty="0"/>
              <a:t> &amp; </a:t>
            </a:r>
            <a:r>
              <a:rPr lang="en-US" dirty="0" err="1"/>
              <a:t>Veyrenc</a:t>
            </a:r>
            <a:endParaRPr lang="en-US" dirty="0"/>
          </a:p>
          <a:p>
            <a:r>
              <a:rPr lang="en-US" dirty="0"/>
              <a:t>The sons are charged with pre-meditated murder, with a little help in expediting the charge from </a:t>
            </a:r>
            <a:r>
              <a:rPr lang="en-US" dirty="0" err="1"/>
              <a:t>Valleray</a:t>
            </a:r>
            <a:r>
              <a:rPr lang="en-US" dirty="0"/>
              <a:t> (shocked by the cruelty of the brothers)</a:t>
            </a:r>
          </a:p>
          <a:p>
            <a:r>
              <a:rPr lang="en-US" dirty="0" err="1"/>
              <a:t>Momo</a:t>
            </a:r>
            <a:r>
              <a:rPr lang="en-US" dirty="0"/>
              <a:t> will be charged with armed threats to a police officer, violence &amp; escaping from custody (8 months -2 years)</a:t>
            </a:r>
          </a:p>
        </p:txBody>
      </p:sp>
      <p:pic>
        <p:nvPicPr>
          <p:cNvPr id="4098" name="Picture 2" descr="Image result for cut hairs"/>
          <p:cNvPicPr>
            <a:picLocks noChangeAspect="1" noChangeArrowheads="1"/>
          </p:cNvPicPr>
          <p:nvPr/>
        </p:nvPicPr>
        <p:blipFill rotWithShape="1">
          <a:blip r:embed="rId2">
            <a:extLst>
              <a:ext uri="{28A0092B-C50C-407E-A947-70E740481C1C}">
                <a14:useLocalDpi xmlns:a14="http://schemas.microsoft.com/office/drawing/2010/main" val="0"/>
              </a:ext>
            </a:extLst>
          </a:blip>
          <a:srcRect l="64423" r="4703" b="42417"/>
          <a:stretch/>
        </p:blipFill>
        <p:spPr bwMode="auto">
          <a:xfrm>
            <a:off x="8902717" y="1427436"/>
            <a:ext cx="2727960" cy="2849298"/>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645441" y="2995820"/>
            <a:ext cx="8077200" cy="3543483"/>
            <a:chOff x="0" y="2201361"/>
            <a:chExt cx="8077200" cy="3543483"/>
          </a:xfrm>
        </p:grpSpPr>
        <p:pic>
          <p:nvPicPr>
            <p:cNvPr id="6" name="Picture 4" descr="Image result for labrad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0" y="2201361"/>
              <a:ext cx="8077200" cy="354348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sugar cub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1839" y="4720836"/>
              <a:ext cx="824865" cy="857003"/>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7"/>
          <p:cNvPicPr>
            <a:picLocks noChangeAspect="1"/>
          </p:cNvPicPr>
          <p:nvPr/>
        </p:nvPicPr>
        <p:blipFill>
          <a:blip r:embed="rId5"/>
          <a:stretch>
            <a:fillRect/>
          </a:stretch>
        </p:blipFill>
        <p:spPr>
          <a:xfrm rot="16200000">
            <a:off x="8088394" y="2434159"/>
            <a:ext cx="2714625" cy="2714625"/>
          </a:xfrm>
          <a:prstGeom prst="rect">
            <a:avLst/>
          </a:prstGeom>
        </p:spPr>
      </p:pic>
      <p:grpSp>
        <p:nvGrpSpPr>
          <p:cNvPr id="16" name="Group 15"/>
          <p:cNvGrpSpPr/>
          <p:nvPr/>
        </p:nvGrpSpPr>
        <p:grpSpPr>
          <a:xfrm>
            <a:off x="3280487" y="1114472"/>
            <a:ext cx="4640267" cy="2702739"/>
            <a:chOff x="3093188" y="2271103"/>
            <a:chExt cx="4640267" cy="2702739"/>
          </a:xfrm>
        </p:grpSpPr>
        <p:pic>
          <p:nvPicPr>
            <p:cNvPr id="15" name="Picture 4" descr="Image result for chubby balding older ma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1413" y="2308224"/>
              <a:ext cx="2972042" cy="2303463"/>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Image result for benicio del tor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3188" y="2271103"/>
              <a:ext cx="1702659" cy="212620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result for handcuff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16016" y="3934394"/>
              <a:ext cx="1499924" cy="10394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 17"/>
          <p:cNvGrpSpPr/>
          <p:nvPr/>
        </p:nvGrpSpPr>
        <p:grpSpPr>
          <a:xfrm>
            <a:off x="2105186" y="990600"/>
            <a:ext cx="7156615" cy="5516880"/>
            <a:chOff x="1985954" y="937454"/>
            <a:chExt cx="7156615" cy="5516880"/>
          </a:xfrm>
        </p:grpSpPr>
        <p:grpSp>
          <p:nvGrpSpPr>
            <p:cNvPr id="10" name="Group 9"/>
            <p:cNvGrpSpPr/>
            <p:nvPr/>
          </p:nvGrpSpPr>
          <p:grpSpPr>
            <a:xfrm>
              <a:off x="1985954" y="937454"/>
              <a:ext cx="7156615" cy="5516880"/>
              <a:chOff x="1758783" y="825341"/>
              <a:chExt cx="7156615" cy="5516880"/>
            </a:xfrm>
          </p:grpSpPr>
          <p:pic>
            <p:nvPicPr>
              <p:cNvPr id="4102" name="Picture 6" descr="Image result for map of europe"/>
              <p:cNvPicPr>
                <a:picLocks noChangeAspect="1" noChangeArrowheads="1"/>
              </p:cNvPicPr>
              <p:nvPr/>
            </p:nvPicPr>
            <p:blipFill rotWithShape="1">
              <a:blip r:embed="rId9">
                <a:extLst>
                  <a:ext uri="{28A0092B-C50C-407E-A947-70E740481C1C}">
                    <a14:useLocalDpi xmlns:a14="http://schemas.microsoft.com/office/drawing/2010/main" val="0"/>
                  </a:ext>
                </a:extLst>
              </a:blip>
              <a:srcRect l="4388" t="47111" r="32800" b="2889"/>
              <a:stretch/>
            </p:blipFill>
            <p:spPr bwMode="auto">
              <a:xfrm>
                <a:off x="1758783" y="825341"/>
                <a:ext cx="7156615" cy="5516880"/>
              </a:xfrm>
              <a:prstGeom prst="rect">
                <a:avLst/>
              </a:prstGeom>
              <a:noFill/>
              <a:extLst>
                <a:ext uri="{909E8E84-426E-40DD-AFC4-6F175D3DCCD1}">
                  <a14:hiddenFill xmlns:a14="http://schemas.microsoft.com/office/drawing/2010/main">
                    <a:solidFill>
                      <a:srgbClr val="FFFFFF"/>
                    </a:solidFill>
                  </a14:hiddenFill>
                </a:ext>
              </a:extLst>
            </p:spPr>
          </p:pic>
          <p:sp>
            <p:nvSpPr>
              <p:cNvPr id="12" name="Arrow: Left 11"/>
              <p:cNvSpPr/>
              <p:nvPr/>
            </p:nvSpPr>
            <p:spPr>
              <a:xfrm rot="10359461">
                <a:off x="3077633" y="4809489"/>
                <a:ext cx="4028548" cy="25389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Arrow: Left 20"/>
            <p:cNvSpPr/>
            <p:nvPr/>
          </p:nvSpPr>
          <p:spPr>
            <a:xfrm rot="3752289">
              <a:off x="2484800" y="4652433"/>
              <a:ext cx="1307474" cy="291829"/>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6" name="Picture 2" descr="Image result for police manhandling a suspect"/>
          <p:cNvPicPr>
            <a:picLocks noChangeAspect="1" noChangeArrowheads="1"/>
          </p:cNvPicPr>
          <p:nvPr/>
        </p:nvPicPr>
        <p:blipFill rotWithShape="1">
          <a:blip r:embed="rId10">
            <a:extLst>
              <a:ext uri="{28A0092B-C50C-407E-A947-70E740481C1C}">
                <a14:useLocalDpi xmlns:a14="http://schemas.microsoft.com/office/drawing/2010/main" val="0"/>
              </a:ext>
            </a:extLst>
          </a:blip>
          <a:srcRect t="13431" r="6786"/>
          <a:stretch/>
        </p:blipFill>
        <p:spPr bwMode="auto">
          <a:xfrm>
            <a:off x="2859161" y="449254"/>
            <a:ext cx="5648664" cy="3490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1461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barn(inVertical)">
                                      <p:cBhvr>
                                        <p:cTn id="13" dur="500"/>
                                        <p:tgtEl>
                                          <p:spTgt spid="409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nodeType="clickEffect">
                                  <p:stCondLst>
                                    <p:cond delay="0"/>
                                  </p:stCondLst>
                                  <p:childTnLst>
                                    <p:set>
                                      <p:cBhvr>
                                        <p:cTn id="17" dur="1" fill="hold">
                                          <p:stCondLst>
                                            <p:cond delay="0"/>
                                          </p:stCondLst>
                                        </p:cTn>
                                        <p:tgtEl>
                                          <p:spTgt spid="409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additive="base">
                                        <p:cTn id="2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inVertical)">
                                      <p:cBhvr>
                                        <p:cTn id="28" dur="500"/>
                                        <p:tgtEl>
                                          <p:spTgt spid="5"/>
                                        </p:tgtEl>
                                      </p:cBhvr>
                                    </p:animEffect>
                                  </p:childTnLst>
                                </p:cTn>
                              </p:par>
                            </p:childTnLst>
                          </p:cTn>
                        </p:par>
                        <p:par>
                          <p:cTn id="29" fill="hold">
                            <p:stCondLst>
                              <p:cond delay="500"/>
                            </p:stCondLst>
                            <p:childTnLst>
                              <p:par>
                                <p:cTn id="30" presetID="1" presetClass="entr" presetSubtype="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nodeType="clickEffect">
                                  <p:stCondLst>
                                    <p:cond delay="0"/>
                                  </p:stCondLst>
                                  <p:childTnLst>
                                    <p:set>
                                      <p:cBhvr>
                                        <p:cTn id="35" dur="1" fill="hold">
                                          <p:stCondLst>
                                            <p:cond delay="0"/>
                                          </p:stCondLst>
                                        </p:cTn>
                                        <p:tgtEl>
                                          <p:spTgt spid="5"/>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 calcmode="lin" valueType="num">
                                      <p:cBhvr additive="base">
                                        <p:cTn id="4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arn(inVertical)">
                                      <p:cBhvr>
                                        <p:cTn id="48" dur="5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3">
                                            <p:txEl>
                                              <p:pRg st="3" end="3"/>
                                            </p:txEl>
                                          </p:spTgt>
                                        </p:tgtEl>
                                        <p:attrNameLst>
                                          <p:attrName>style.visibility</p:attrName>
                                        </p:attrNameLst>
                                      </p:cBhvr>
                                      <p:to>
                                        <p:strVal val="visible"/>
                                      </p:to>
                                    </p:set>
                                    <p:anim calcmode="lin" valueType="num">
                                      <p:cBhvr additive="base">
                                        <p:cTn id="5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1026"/>
                                        </p:tgtEl>
                                        <p:attrNameLst>
                                          <p:attrName>style.visibility</p:attrName>
                                        </p:attrNameLst>
                                      </p:cBhvr>
                                      <p:to>
                                        <p:strVal val="visible"/>
                                      </p:to>
                                    </p:set>
                                    <p:animEffect transition="in" filter="barn(inVertical)">
                                      <p:cBhvr>
                                        <p:cTn id="63" dur="500"/>
                                        <p:tgtEl>
                                          <p:spTgt spid="1026"/>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xit" presetSubtype="0" fill="hold" nodeType="clickEffect">
                                  <p:stCondLst>
                                    <p:cond delay="0"/>
                                  </p:stCondLst>
                                  <p:childTnLst>
                                    <p:set>
                                      <p:cBhvr>
                                        <p:cTn id="67" dur="1" fill="hold">
                                          <p:stCondLst>
                                            <p:cond delay="0"/>
                                          </p:stCondLst>
                                        </p:cTn>
                                        <p:tgtEl>
                                          <p:spTgt spid="1026"/>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3">
                                            <p:txEl>
                                              <p:pRg st="4" end="4"/>
                                            </p:txEl>
                                          </p:spTgt>
                                        </p:tgtEl>
                                        <p:attrNameLst>
                                          <p:attrName>style.visibility</p:attrName>
                                        </p:attrNameLst>
                                      </p:cBhvr>
                                      <p:to>
                                        <p:strVal val="visible"/>
                                      </p:to>
                                    </p:set>
                                    <p:anim calcmode="lin" valueType="num">
                                      <p:cBhvr additive="base">
                                        <p:cTn id="7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fill="hold"/>
                                        <p:tgtEl>
                                          <p:spTgt spid="16"/>
                                        </p:tgtEl>
                                        <p:attrNameLst>
                                          <p:attrName>ppt_x</p:attrName>
                                        </p:attrNameLst>
                                      </p:cBhvr>
                                      <p:tavLst>
                                        <p:tav tm="0">
                                          <p:val>
                                            <p:strVal val="#ppt_x"/>
                                          </p:val>
                                        </p:tav>
                                        <p:tav tm="100000">
                                          <p:val>
                                            <p:strVal val="#ppt_x"/>
                                          </p:val>
                                        </p:tav>
                                      </p:tavLst>
                                    </p:anim>
                                    <p:anim calcmode="lin" valueType="num">
                                      <p:cBhvr additive="base">
                                        <p:cTn id="7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3">
                                            <p:txEl>
                                              <p:pRg st="5" end="5"/>
                                            </p:txEl>
                                          </p:spTgt>
                                        </p:tgtEl>
                                        <p:attrNameLst>
                                          <p:attrName>style.visibility</p:attrName>
                                        </p:attrNameLst>
                                      </p:cBhvr>
                                      <p:to>
                                        <p:strVal val="visible"/>
                                      </p:to>
                                    </p:set>
                                    <p:anim calcmode="lin" valueType="num">
                                      <p:cBhvr additive="base">
                                        <p:cTn id="8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5ème </a:t>
            </a:r>
            <a:r>
              <a:rPr lang="en-US" dirty="0" err="1"/>
              <a:t>arrondissment</a:t>
            </a:r>
            <a:r>
              <a:rPr lang="en-US" dirty="0"/>
              <a:t>: recap- clues</a:t>
            </a:r>
          </a:p>
        </p:txBody>
      </p:sp>
      <p:sp>
        <p:nvSpPr>
          <p:cNvPr id="3" name="Content Placeholder 2"/>
          <p:cNvSpPr>
            <a:spLocks noGrp="1"/>
          </p:cNvSpPr>
          <p:nvPr>
            <p:ph idx="1"/>
          </p:nvPr>
        </p:nvSpPr>
        <p:spPr>
          <a:xfrm>
            <a:off x="838200" y="1473200"/>
            <a:ext cx="10706100" cy="5003800"/>
          </a:xfrm>
        </p:spPr>
        <p:txBody>
          <a:bodyPr>
            <a:normAutofit/>
          </a:bodyPr>
          <a:lstStyle/>
          <a:p>
            <a:r>
              <a:rPr lang="en-US" dirty="0"/>
              <a:t>To </a:t>
            </a:r>
            <a:r>
              <a:rPr lang="en-US" dirty="0" err="1"/>
              <a:t>Momo’s</a:t>
            </a:r>
            <a:r>
              <a:rPr lang="en-US" dirty="0"/>
              <a:t> guilt</a:t>
            </a:r>
          </a:p>
          <a:p>
            <a:pPr lvl="1"/>
            <a:r>
              <a:rPr lang="en-US" dirty="0"/>
              <a:t>A torched Mercedes in the 5ème arr.</a:t>
            </a:r>
          </a:p>
          <a:p>
            <a:pPr lvl="1"/>
            <a:r>
              <a:rPr lang="en-US" dirty="0"/>
              <a:t>Footprints in the petrol around the car match trainers found in his apartment</a:t>
            </a:r>
          </a:p>
          <a:p>
            <a:pPr lvl="1"/>
            <a:r>
              <a:rPr lang="en-US" dirty="0"/>
              <a:t> trainers are his size</a:t>
            </a:r>
          </a:p>
          <a:p>
            <a:pPr lvl="1"/>
            <a:r>
              <a:rPr lang="en-US" dirty="0"/>
              <a:t>His fingerprints are on the shoes &amp; on the bag</a:t>
            </a:r>
          </a:p>
          <a:p>
            <a:pPr lvl="1"/>
            <a:r>
              <a:rPr lang="en-US" dirty="0"/>
              <a:t>He has no alibi</a:t>
            </a:r>
          </a:p>
          <a:p>
            <a:r>
              <a:rPr lang="en-US" dirty="0"/>
              <a:t>To </a:t>
            </a:r>
            <a:r>
              <a:rPr lang="en-US" dirty="0" err="1"/>
              <a:t>Momo’s</a:t>
            </a:r>
            <a:r>
              <a:rPr lang="en-US" dirty="0"/>
              <a:t> innocence</a:t>
            </a:r>
          </a:p>
          <a:p>
            <a:pPr lvl="1"/>
            <a:r>
              <a:rPr lang="en-US" dirty="0"/>
              <a:t>Trainer laces soaked in petrol- not the way </a:t>
            </a:r>
            <a:r>
              <a:rPr lang="en-US" dirty="0" err="1"/>
              <a:t>Momo</a:t>
            </a:r>
            <a:r>
              <a:rPr lang="en-US" dirty="0"/>
              <a:t> wears his</a:t>
            </a:r>
          </a:p>
          <a:p>
            <a:pPr lvl="1"/>
            <a:r>
              <a:rPr lang="en-US" dirty="0"/>
              <a:t>Why would he wear new trainers &amp; keep them?</a:t>
            </a:r>
          </a:p>
          <a:p>
            <a:pPr lvl="1"/>
            <a:r>
              <a:rPr lang="en-US" dirty="0"/>
              <a:t>He had not cut his hair</a:t>
            </a:r>
          </a:p>
          <a:p>
            <a:endParaRPr lang="en-US" dirty="0"/>
          </a:p>
        </p:txBody>
      </p:sp>
    </p:spTree>
    <p:extLst>
      <p:ext uri="{BB962C8B-B14F-4D97-AF65-F5344CB8AC3E}">
        <p14:creationId xmlns:p14="http://schemas.microsoft.com/office/powerpoint/2010/main" val="1667176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5ème </a:t>
            </a:r>
            <a:r>
              <a:rPr lang="en-US" dirty="0" err="1"/>
              <a:t>arrondissment</a:t>
            </a:r>
            <a:r>
              <a:rPr lang="en-US" dirty="0"/>
              <a:t>: recap- clues</a:t>
            </a:r>
          </a:p>
        </p:txBody>
      </p:sp>
      <p:sp>
        <p:nvSpPr>
          <p:cNvPr id="3" name="Content Placeholder 2"/>
          <p:cNvSpPr>
            <a:spLocks noGrp="1"/>
          </p:cNvSpPr>
          <p:nvPr>
            <p:ph idx="1"/>
          </p:nvPr>
        </p:nvSpPr>
        <p:spPr>
          <a:xfrm>
            <a:off x="838200" y="1473200"/>
            <a:ext cx="10706100" cy="5003800"/>
          </a:xfrm>
        </p:spPr>
        <p:txBody>
          <a:bodyPr>
            <a:normAutofit/>
          </a:bodyPr>
          <a:lstStyle/>
          <a:p>
            <a:r>
              <a:rPr lang="en-US" dirty="0"/>
              <a:t>To Brasseur- Clermont brothers’ innocence</a:t>
            </a:r>
          </a:p>
          <a:p>
            <a:pPr lvl="1"/>
            <a:r>
              <a:rPr lang="en-US" dirty="0"/>
              <a:t>Suits were not dry-cleaned, nor do they smell like petrol</a:t>
            </a:r>
          </a:p>
          <a:p>
            <a:pPr lvl="1"/>
            <a:r>
              <a:rPr lang="en-US" dirty="0"/>
              <a:t>Comte de </a:t>
            </a:r>
            <a:r>
              <a:rPr lang="en-US" dirty="0" err="1"/>
              <a:t>Valléray</a:t>
            </a:r>
            <a:r>
              <a:rPr lang="en-US" dirty="0"/>
              <a:t> says that they were at the gala &amp; acting normally (alibi) </a:t>
            </a:r>
          </a:p>
          <a:p>
            <a:pPr lvl="1"/>
            <a:r>
              <a:rPr lang="en-US" dirty="0"/>
              <a:t>Comte de </a:t>
            </a:r>
            <a:r>
              <a:rPr lang="en-US" dirty="0" err="1"/>
              <a:t>Valléray</a:t>
            </a:r>
            <a:r>
              <a:rPr lang="en-US" dirty="0"/>
              <a:t> says that Christian sees women on the side &amp; that is undoubtedly why he got home so late</a:t>
            </a:r>
          </a:p>
          <a:p>
            <a:r>
              <a:rPr lang="en-US" dirty="0"/>
              <a:t>To Brasseur- Clermont brothers’ guilt</a:t>
            </a:r>
          </a:p>
          <a:p>
            <a:pPr lvl="1"/>
            <a:r>
              <a:rPr lang="en-US" dirty="0"/>
              <a:t>Motive: father might marry his housekeeper &amp; adopt her children; he has made some questionable business decisions; to be in charge of the business</a:t>
            </a:r>
          </a:p>
          <a:p>
            <a:pPr lvl="1"/>
            <a:r>
              <a:rPr lang="en-US" dirty="0"/>
              <a:t>Photos that show that Christian changed his pinstripe suit </a:t>
            </a:r>
          </a:p>
          <a:p>
            <a:pPr lvl="1"/>
            <a:r>
              <a:rPr lang="en-US" dirty="0"/>
              <a:t>Christian’s cut hair- newly cut hairs on head rest of car &amp; party suit</a:t>
            </a:r>
          </a:p>
          <a:p>
            <a:pPr lvl="1"/>
            <a:r>
              <a:rPr lang="en-US" dirty="0"/>
              <a:t>Sugar that smells like a garage, according to the maid</a:t>
            </a:r>
          </a:p>
          <a:p>
            <a:endParaRPr lang="en-US" dirty="0"/>
          </a:p>
        </p:txBody>
      </p:sp>
    </p:spTree>
    <p:extLst>
      <p:ext uri="{BB962C8B-B14F-4D97-AF65-F5344CB8AC3E}">
        <p14:creationId xmlns:p14="http://schemas.microsoft.com/office/powerpoint/2010/main" val="307290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a:t>
            </a:r>
            <a:r>
              <a:rPr lang="en-US" dirty="0" err="1"/>
              <a:t>L’armée</a:t>
            </a:r>
            <a:r>
              <a:rPr lang="en-US" dirty="0"/>
              <a:t> </a:t>
            </a:r>
            <a:r>
              <a:rPr lang="en-US" dirty="0" err="1"/>
              <a:t>furieuse</a:t>
            </a:r>
            <a:endParaRPr lang="en-US" dirty="0"/>
          </a:p>
        </p:txBody>
      </p:sp>
      <p:sp>
        <p:nvSpPr>
          <p:cNvPr id="3" name="Content Placeholder 2"/>
          <p:cNvSpPr>
            <a:spLocks noGrp="1"/>
          </p:cNvSpPr>
          <p:nvPr>
            <p:ph idx="1"/>
          </p:nvPr>
        </p:nvSpPr>
        <p:spPr>
          <a:xfrm>
            <a:off x="838200" y="1690689"/>
            <a:ext cx="2910840" cy="4481512"/>
          </a:xfrm>
        </p:spPr>
        <p:txBody>
          <a:bodyPr>
            <a:normAutofit lnSpcReduction="10000"/>
          </a:bodyPr>
          <a:lstStyle/>
          <a:p>
            <a:pPr marL="0" indent="0">
              <a:buNone/>
            </a:pPr>
            <a:r>
              <a:rPr lang="en-US" dirty="0"/>
              <a:t>The tale is known throughout all Northern Europe, Scandinavia, Flanders, all of France, and England. It always travels along the same paths, using the one through </a:t>
            </a:r>
            <a:r>
              <a:rPr lang="en-US" dirty="0" err="1"/>
              <a:t>Bonneval</a:t>
            </a:r>
            <a:r>
              <a:rPr lang="en-US" dirty="0"/>
              <a:t> for a thousand years.</a:t>
            </a:r>
          </a:p>
          <a:p>
            <a:endParaRPr lang="en-US" dirty="0"/>
          </a:p>
        </p:txBody>
      </p:sp>
      <p:sp>
        <p:nvSpPr>
          <p:cNvPr id="4" name="TextBox 3"/>
          <p:cNvSpPr txBox="1"/>
          <p:nvPr/>
        </p:nvSpPr>
        <p:spPr>
          <a:xfrm>
            <a:off x="4099560" y="1690688"/>
            <a:ext cx="3627119" cy="4647426"/>
          </a:xfrm>
          <a:prstGeom prst="rect">
            <a:avLst/>
          </a:prstGeom>
          <a:noFill/>
        </p:spPr>
        <p:txBody>
          <a:bodyPr wrap="square" rtlCol="0">
            <a:spAutoFit/>
          </a:bodyPr>
          <a:lstStyle/>
          <a:p>
            <a:r>
              <a:rPr lang="en-US" b="1" dirty="0"/>
              <a:t>AKA in Normandie</a:t>
            </a:r>
          </a:p>
          <a:p>
            <a:r>
              <a:rPr lang="en-US" sz="2000" i="1" dirty="0"/>
              <a:t>Chasse Saint-Hubert</a:t>
            </a:r>
            <a:endParaRPr lang="en-US" sz="2000" dirty="0"/>
          </a:p>
          <a:p>
            <a:r>
              <a:rPr lang="en-US" sz="2000" i="1" dirty="0"/>
              <a:t>Chasse Saint-Eustache</a:t>
            </a:r>
            <a:endParaRPr lang="en-US" sz="2000" dirty="0"/>
          </a:p>
          <a:p>
            <a:r>
              <a:rPr lang="en-US" sz="2000" i="1" dirty="0"/>
              <a:t>Chasse de </a:t>
            </a:r>
            <a:r>
              <a:rPr lang="en-US" sz="2000" i="1" dirty="0" err="1"/>
              <a:t>Caïn</a:t>
            </a:r>
            <a:r>
              <a:rPr lang="en-US" sz="2000" dirty="0"/>
              <a:t>, </a:t>
            </a:r>
            <a:r>
              <a:rPr lang="en-US" sz="2000" i="1" dirty="0"/>
              <a:t>Cache de </a:t>
            </a:r>
            <a:r>
              <a:rPr lang="en-US" sz="2000" i="1" dirty="0" err="1"/>
              <a:t>Caïn</a:t>
            </a:r>
            <a:endParaRPr lang="en-US" sz="2000" dirty="0"/>
          </a:p>
          <a:p>
            <a:r>
              <a:rPr lang="en-US" sz="2000" i="1" dirty="0"/>
              <a:t>Chasse </a:t>
            </a:r>
            <a:r>
              <a:rPr lang="en-US" sz="2000" i="1" dirty="0" err="1"/>
              <a:t>Artus</a:t>
            </a:r>
            <a:endParaRPr lang="en-US" sz="2000" dirty="0"/>
          </a:p>
          <a:p>
            <a:r>
              <a:rPr lang="en-US" sz="2000" i="1" dirty="0" err="1"/>
              <a:t>Chassartue</a:t>
            </a:r>
            <a:r>
              <a:rPr lang="en-US" sz="2000" dirty="0"/>
              <a:t> (</a:t>
            </a:r>
            <a:r>
              <a:rPr lang="en-US" sz="2000" dirty="0" err="1"/>
              <a:t>Fougères</a:t>
            </a:r>
            <a:r>
              <a:rPr lang="en-US" sz="2000" dirty="0"/>
              <a:t>)</a:t>
            </a:r>
          </a:p>
          <a:p>
            <a:r>
              <a:rPr lang="en-US" sz="2000" i="1" dirty="0"/>
              <a:t>Chasse </a:t>
            </a:r>
            <a:r>
              <a:rPr lang="en-US" sz="2000" i="1" dirty="0" err="1"/>
              <a:t>Hennequin</a:t>
            </a:r>
            <a:endParaRPr lang="en-US" sz="2000" dirty="0"/>
          </a:p>
          <a:p>
            <a:r>
              <a:rPr lang="en-US" sz="2000" i="1" dirty="0"/>
              <a:t>Chasse </a:t>
            </a:r>
            <a:r>
              <a:rPr lang="en-US" sz="2000" i="1" dirty="0" err="1"/>
              <a:t>Annequin</a:t>
            </a:r>
            <a:endParaRPr lang="en-US" sz="2000" dirty="0"/>
          </a:p>
          <a:p>
            <a:r>
              <a:rPr lang="en-US" sz="2000" i="1" dirty="0"/>
              <a:t>Chasse Proserpine</a:t>
            </a:r>
            <a:endParaRPr lang="en-US" sz="2000" dirty="0"/>
          </a:p>
          <a:p>
            <a:r>
              <a:rPr lang="en-US" sz="2000" i="1" dirty="0"/>
              <a:t>Chasse </a:t>
            </a:r>
            <a:r>
              <a:rPr lang="en-US" sz="2000" i="1" dirty="0" err="1"/>
              <a:t>céserquine</a:t>
            </a:r>
            <a:r>
              <a:rPr lang="en-US" sz="2000" dirty="0"/>
              <a:t> </a:t>
            </a:r>
            <a:r>
              <a:rPr lang="en-US" sz="2000" dirty="0" err="1"/>
              <a:t>ou</a:t>
            </a:r>
            <a:r>
              <a:rPr lang="en-US" sz="2000" dirty="0"/>
              <a:t> </a:t>
            </a:r>
            <a:r>
              <a:rPr lang="en-US" sz="2000" i="1" dirty="0" err="1"/>
              <a:t>chéserquine</a:t>
            </a:r>
            <a:endParaRPr lang="en-US" sz="2000" dirty="0"/>
          </a:p>
          <a:p>
            <a:r>
              <a:rPr lang="en-US" sz="2000" i="1" dirty="0"/>
              <a:t>Chasse </a:t>
            </a:r>
            <a:r>
              <a:rPr lang="en-US" sz="2000" i="1" dirty="0" err="1"/>
              <a:t>Mère</a:t>
            </a:r>
            <a:r>
              <a:rPr lang="en-US" sz="2000" i="1" dirty="0"/>
              <a:t> </a:t>
            </a:r>
            <a:r>
              <a:rPr lang="en-US" sz="2000" i="1" dirty="0" err="1"/>
              <a:t>Harpine</a:t>
            </a:r>
            <a:endParaRPr lang="en-US" sz="2000" dirty="0"/>
          </a:p>
          <a:p>
            <a:r>
              <a:rPr lang="en-US" sz="2000" i="1" dirty="0"/>
              <a:t>Chasse du </a:t>
            </a:r>
            <a:r>
              <a:rPr lang="en-US" sz="2000" i="1" dirty="0" err="1"/>
              <a:t>Diable</a:t>
            </a:r>
            <a:endParaRPr lang="en-US" sz="2000" i="1" dirty="0"/>
          </a:p>
          <a:p>
            <a:r>
              <a:rPr lang="en-US" sz="2000" i="1" dirty="0" err="1"/>
              <a:t>Mesnie</a:t>
            </a:r>
            <a:r>
              <a:rPr lang="en-US" sz="2000" i="1" dirty="0"/>
              <a:t> </a:t>
            </a:r>
            <a:r>
              <a:rPr lang="en-US" sz="2000" i="1" dirty="0" err="1"/>
              <a:t>d’Hellequin</a:t>
            </a:r>
            <a:endParaRPr lang="en-US" sz="2000" dirty="0"/>
          </a:p>
          <a:p>
            <a:r>
              <a:rPr lang="en-US" dirty="0"/>
              <a:t>.</a:t>
            </a:r>
          </a:p>
        </p:txBody>
      </p:sp>
      <p:pic>
        <p:nvPicPr>
          <p:cNvPr id="5" name="Picture 2" descr="https://upload.wikimedia.org/wikipedia/commons/thumb/1/1a/Wodan%27s_wilde_Jagd_by_F._W._Heine.jpg/220px-Wodan%27s_wilde_Jagd_by_F._W._Hein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9800" y="1370675"/>
            <a:ext cx="3267075" cy="4989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1088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11175"/>
          </a:xfrm>
        </p:spPr>
        <p:txBody>
          <a:bodyPr>
            <a:normAutofit fontScale="90000"/>
          </a:bodyPr>
          <a:lstStyle/>
          <a:p>
            <a:r>
              <a:rPr lang="en-US" dirty="0"/>
              <a:t>Wild Hunt</a:t>
            </a:r>
          </a:p>
        </p:txBody>
      </p:sp>
      <p:sp>
        <p:nvSpPr>
          <p:cNvPr id="3" name="Content Placeholder 2"/>
          <p:cNvSpPr>
            <a:spLocks noGrp="1"/>
          </p:cNvSpPr>
          <p:nvPr>
            <p:ph idx="1"/>
          </p:nvPr>
        </p:nvSpPr>
        <p:spPr>
          <a:xfrm>
            <a:off x="330200" y="1018777"/>
            <a:ext cx="9594850" cy="5093495"/>
          </a:xfrm>
        </p:spPr>
        <p:txBody>
          <a:bodyPr>
            <a:normAutofit fontScale="92500" lnSpcReduction="10000"/>
          </a:bodyPr>
          <a:lstStyle/>
          <a:p>
            <a:r>
              <a:rPr lang="en-US" dirty="0"/>
              <a:t>The </a:t>
            </a:r>
            <a:r>
              <a:rPr lang="en-US" b="1" dirty="0"/>
              <a:t>Wild Hunt</a:t>
            </a:r>
            <a:r>
              <a:rPr lang="en-US" dirty="0"/>
              <a:t> is a European folk myth involving a ghostly or supernatural group of huntsmen passing in wild pursuit. The hunters may be either elves or fairies or the dead, and the leader of the hunt is often a named figure associated with </a:t>
            </a:r>
            <a:r>
              <a:rPr lang="en-US" dirty="0" err="1"/>
              <a:t>Woden</a:t>
            </a:r>
            <a:r>
              <a:rPr lang="en-US" dirty="0"/>
              <a:t> or other reflections of the same god, but may variously be a historical or legendary figure like Theodoric the Great, the Danish king Valdemar </a:t>
            </a:r>
            <a:r>
              <a:rPr lang="en-US" dirty="0" err="1"/>
              <a:t>Atterdag</a:t>
            </a:r>
            <a:r>
              <a:rPr lang="en-US" dirty="0"/>
              <a:t>, biblical figures such as Herod, Cain, Gabriel or the Devil, or an unidentified lost soul or spirit either male or female.</a:t>
            </a:r>
          </a:p>
          <a:p>
            <a:r>
              <a:rPr lang="en-US" dirty="0"/>
              <a:t>Seeing the Wild Hunt was thought to presage some catastrophe such as war or plague, or at best the death of the one who witnessed it. People encountering the Hunt might also be abducted to the underworld or the fairy kingdom. In some instances, it was also believed that people's spirits could be pulled away during their sleep to join the cavalcade.</a:t>
            </a:r>
          </a:p>
          <a:p>
            <a:endParaRPr lang="en-US" dirty="0"/>
          </a:p>
        </p:txBody>
      </p:sp>
      <p:pic>
        <p:nvPicPr>
          <p:cNvPr id="3074" name="Picture 2" descr="https://upload.wikimedia.org/wikipedia/commons/thumb/1/1a/Wodan%27s_wilde_Jagd_by_F._W._Heine.jpg/220px-Wodan%27s_wilde_Jagd_by_F._W._Hein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5050" y="157957"/>
            <a:ext cx="2095500"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459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Author’s Note</a:t>
            </a:r>
          </a:p>
        </p:txBody>
      </p:sp>
      <p:sp>
        <p:nvSpPr>
          <p:cNvPr id="3" name="Content Placeholder 2"/>
          <p:cNvSpPr>
            <a:spLocks noGrp="1"/>
          </p:cNvSpPr>
          <p:nvPr>
            <p:ph idx="1"/>
          </p:nvPr>
        </p:nvSpPr>
        <p:spPr>
          <a:xfrm>
            <a:off x="838200" y="1825625"/>
            <a:ext cx="7353300" cy="4351338"/>
          </a:xfrm>
        </p:spPr>
        <p:txBody>
          <a:bodyPr/>
          <a:lstStyle/>
          <a:p>
            <a:r>
              <a:rPr lang="en-US" dirty="0"/>
              <a:t>In her author’s note, Vargas writes: “The ancient texts cited in this novel are taken from Claude </a:t>
            </a:r>
            <a:r>
              <a:rPr lang="en-US" dirty="0" err="1"/>
              <a:t>Lecouteux</a:t>
            </a:r>
            <a:r>
              <a:rPr lang="en-US" dirty="0"/>
              <a:t>, </a:t>
            </a:r>
            <a:r>
              <a:rPr lang="fr-FR" i="1" dirty="0"/>
              <a:t>Fantômes et Revenants au Moyen Âge, Image éditions, 1986.</a:t>
            </a:r>
          </a:p>
          <a:p>
            <a:endParaRPr lang="fr-FR" i="1" dirty="0"/>
          </a:p>
          <a:p>
            <a:endParaRPr lang="en-US" dirty="0"/>
          </a:p>
        </p:txBody>
      </p:sp>
      <p:pic>
        <p:nvPicPr>
          <p:cNvPr id="6146" name="Picture 2"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78825" y="365125"/>
            <a:ext cx="3333750" cy="4286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9170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100" y="263525"/>
            <a:ext cx="10515600" cy="561975"/>
          </a:xfrm>
        </p:spPr>
        <p:txBody>
          <a:bodyPr>
            <a:normAutofit fontScale="90000"/>
          </a:bodyPr>
          <a:lstStyle/>
          <a:p>
            <a:r>
              <a:rPr lang="en-US" dirty="0"/>
              <a:t>Claude </a:t>
            </a:r>
            <a:r>
              <a:rPr lang="en-US" dirty="0" err="1"/>
              <a:t>Lecouteux</a:t>
            </a:r>
            <a:endParaRPr lang="en-US" dirty="0"/>
          </a:p>
        </p:txBody>
      </p:sp>
      <p:sp>
        <p:nvSpPr>
          <p:cNvPr id="3" name="Content Placeholder 2"/>
          <p:cNvSpPr>
            <a:spLocks noGrp="1"/>
          </p:cNvSpPr>
          <p:nvPr>
            <p:ph idx="1"/>
          </p:nvPr>
        </p:nvSpPr>
        <p:spPr>
          <a:xfrm>
            <a:off x="457200" y="939800"/>
            <a:ext cx="6565901" cy="5753100"/>
          </a:xfrm>
        </p:spPr>
        <p:txBody>
          <a:bodyPr>
            <a:normAutofit fontScale="70000" lnSpcReduction="20000"/>
          </a:bodyPr>
          <a:lstStyle/>
          <a:p>
            <a:r>
              <a:rPr lang="fr-FR" i="1" dirty="0"/>
              <a:t>Claude </a:t>
            </a:r>
            <a:r>
              <a:rPr lang="fr-FR" i="1" dirty="0" err="1"/>
              <a:t>Lecouteux</a:t>
            </a:r>
            <a:r>
              <a:rPr lang="fr-FR" i="1" dirty="0"/>
              <a:t> </a:t>
            </a:r>
            <a:r>
              <a:rPr lang="fr-FR" i="1" dirty="0" err="1"/>
              <a:t>is</a:t>
            </a:r>
            <a:r>
              <a:rPr lang="fr-FR" i="1" dirty="0"/>
              <a:t> a </a:t>
            </a:r>
            <a:r>
              <a:rPr lang="fr-FR" i="1" dirty="0" err="1"/>
              <a:t>professor</a:t>
            </a:r>
            <a:r>
              <a:rPr lang="fr-FR" i="1" dirty="0"/>
              <a:t> </a:t>
            </a:r>
            <a:r>
              <a:rPr lang="fr-FR" i="1" dirty="0" err="1"/>
              <a:t>emeritus</a:t>
            </a:r>
            <a:r>
              <a:rPr lang="fr-FR" i="1" dirty="0"/>
              <a:t> of </a:t>
            </a:r>
            <a:r>
              <a:rPr lang="fr-FR" i="1" dirty="0" err="1"/>
              <a:t>literature</a:t>
            </a:r>
            <a:r>
              <a:rPr lang="fr-FR" i="1" dirty="0"/>
              <a:t> &amp; </a:t>
            </a:r>
            <a:r>
              <a:rPr lang="fr-FR" i="1" dirty="0" err="1"/>
              <a:t>civilization</a:t>
            </a:r>
            <a:r>
              <a:rPr lang="fr-FR" i="1" dirty="0"/>
              <a:t>  of the Middle Ages at the </a:t>
            </a:r>
            <a:r>
              <a:rPr lang="fr-FR" i="1" dirty="0" err="1"/>
              <a:t>University</a:t>
            </a:r>
            <a:r>
              <a:rPr lang="fr-FR" i="1" dirty="0"/>
              <a:t> of Paris, Sorbonne. He has </a:t>
            </a:r>
            <a:r>
              <a:rPr lang="fr-FR" i="1" dirty="0" err="1"/>
              <a:t>published</a:t>
            </a:r>
            <a:r>
              <a:rPr lang="fr-FR" i="1" dirty="0"/>
              <a:t>:</a:t>
            </a:r>
          </a:p>
          <a:p>
            <a:r>
              <a:rPr lang="fr-FR" i="1" dirty="0"/>
              <a:t>Les Nains et les Elfes au Moyen Âge (1988), </a:t>
            </a:r>
          </a:p>
          <a:p>
            <a:r>
              <a:rPr lang="fr-FR" i="1" dirty="0"/>
              <a:t>Fées, Sorcières et </a:t>
            </a:r>
            <a:r>
              <a:rPr lang="fr-FR" i="1" dirty="0" err="1"/>
              <a:t>Loups-garous</a:t>
            </a:r>
            <a:r>
              <a:rPr lang="fr-FR" i="1" dirty="0"/>
              <a:t> au Moyen Âge (1992), </a:t>
            </a:r>
          </a:p>
          <a:p>
            <a:r>
              <a:rPr lang="fr-FR" i="1" dirty="0"/>
              <a:t>Démons et Génies du terroir au Moyen Âge (1995), </a:t>
            </a:r>
          </a:p>
          <a:p>
            <a:r>
              <a:rPr lang="fr-FR" i="1" dirty="0"/>
              <a:t>Mélusine et le Chevalier au cygne (1995), </a:t>
            </a:r>
          </a:p>
          <a:p>
            <a:r>
              <a:rPr lang="fr-FR" i="1" dirty="0"/>
              <a:t>Chasses fantastiques et Cohortes de la nuit au Moyen Âge (1999), </a:t>
            </a:r>
          </a:p>
          <a:p>
            <a:r>
              <a:rPr lang="fr-FR" i="1" dirty="0"/>
              <a:t>La Maison et ses Génies (2000), </a:t>
            </a:r>
          </a:p>
          <a:p>
            <a:r>
              <a:rPr lang="fr-FR" i="1" dirty="0"/>
              <a:t>Le Livre des grimoires (2002), </a:t>
            </a:r>
          </a:p>
          <a:p>
            <a:r>
              <a:rPr lang="fr-FR" i="1" dirty="0"/>
              <a:t>Le Livre des talismans et des amulettes (2005),</a:t>
            </a:r>
          </a:p>
          <a:p>
            <a:r>
              <a:rPr lang="fr-FR" i="1" dirty="0"/>
              <a:t>Dictionnaire de mythologie germanique (2005), </a:t>
            </a:r>
          </a:p>
          <a:p>
            <a:r>
              <a:rPr lang="fr-FR" i="1" dirty="0"/>
              <a:t>La Maison hantée (2007), </a:t>
            </a:r>
          </a:p>
          <a:p>
            <a:r>
              <a:rPr lang="fr-FR" i="1" dirty="0"/>
              <a:t>Histoire des vampires (</a:t>
            </a:r>
            <a:r>
              <a:rPr lang="fr-FR" i="1" dirty="0" err="1"/>
              <a:t>rééd</a:t>
            </a:r>
            <a:r>
              <a:rPr lang="fr-FR" i="1" dirty="0"/>
              <a:t>. 2009), </a:t>
            </a:r>
          </a:p>
          <a:p>
            <a:r>
              <a:rPr lang="fr-FR" i="1" dirty="0"/>
              <a:t>Fantômes et Revenants au Moyen Âge (</a:t>
            </a:r>
            <a:r>
              <a:rPr lang="fr-FR" i="1" dirty="0" err="1"/>
              <a:t>rééd</a:t>
            </a:r>
            <a:r>
              <a:rPr lang="fr-FR" i="1" dirty="0"/>
              <a:t>. 2009),</a:t>
            </a:r>
          </a:p>
          <a:p>
            <a:r>
              <a:rPr lang="fr-FR" i="1" dirty="0"/>
              <a:t> Dictionnaire des pierres magiques et médicinales (2011).</a:t>
            </a:r>
            <a:endParaRPr lang="en-US" dirty="0"/>
          </a:p>
        </p:txBody>
      </p:sp>
      <p:pic>
        <p:nvPicPr>
          <p:cNvPr id="1026" name="Picture 2" descr="Fantômes et Revenants au Moyen Â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4101" y="365125"/>
            <a:ext cx="3773488" cy="6120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19052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0900" y="564971"/>
            <a:ext cx="10553700" cy="431800"/>
          </a:xfrm>
        </p:spPr>
        <p:txBody>
          <a:bodyPr>
            <a:normAutofit fontScale="90000"/>
          </a:bodyPr>
          <a:lstStyle/>
          <a:p>
            <a:r>
              <a:rPr lang="en-US" dirty="0" err="1"/>
              <a:t>L’armée</a:t>
            </a:r>
            <a:r>
              <a:rPr lang="en-US" dirty="0"/>
              <a:t> </a:t>
            </a:r>
            <a:r>
              <a:rPr lang="en-US" dirty="0" err="1"/>
              <a:t>furieuse</a:t>
            </a:r>
            <a:r>
              <a:rPr lang="en-US" dirty="0"/>
              <a:t>: </a:t>
            </a:r>
            <a:r>
              <a:rPr lang="en-US" sz="4000" dirty="0"/>
              <a:t>the tale of </a:t>
            </a:r>
            <a:r>
              <a:rPr lang="en-US" sz="4000" dirty="0" err="1"/>
              <a:t>Hélinand</a:t>
            </a:r>
            <a:r>
              <a:rPr lang="en-US" sz="4000" dirty="0"/>
              <a:t> de </a:t>
            </a:r>
            <a:r>
              <a:rPr lang="en-US" sz="4000" dirty="0" err="1"/>
              <a:t>Froidmond</a:t>
            </a:r>
            <a:br>
              <a:rPr lang="en-US" dirty="0"/>
            </a:br>
            <a:endParaRPr lang="en-US" dirty="0"/>
          </a:p>
        </p:txBody>
      </p:sp>
      <p:sp>
        <p:nvSpPr>
          <p:cNvPr id="3" name="Content Placeholder 2"/>
          <p:cNvSpPr>
            <a:spLocks noGrp="1"/>
          </p:cNvSpPr>
          <p:nvPr>
            <p:ph idx="1"/>
          </p:nvPr>
        </p:nvSpPr>
        <p:spPr>
          <a:xfrm>
            <a:off x="609600" y="996771"/>
            <a:ext cx="10515600" cy="3835400"/>
          </a:xfrm>
        </p:spPr>
        <p:txBody>
          <a:bodyPr>
            <a:normAutofit/>
          </a:bodyPr>
          <a:lstStyle/>
          <a:p>
            <a:r>
              <a:rPr lang="en-US" dirty="0" err="1"/>
              <a:t>Danglard</a:t>
            </a:r>
            <a:r>
              <a:rPr lang="en-US" dirty="0"/>
              <a:t> starts to tell about the experience of a priest </a:t>
            </a:r>
            <a:r>
              <a:rPr lang="en-US" dirty="0" err="1"/>
              <a:t>Gauchelin</a:t>
            </a:r>
            <a:r>
              <a:rPr lang="en-US" dirty="0"/>
              <a:t> in January, 1091, but changes to the tale of </a:t>
            </a:r>
            <a:r>
              <a:rPr lang="en-US" dirty="0" err="1"/>
              <a:t>Hélinand</a:t>
            </a:r>
            <a:r>
              <a:rPr lang="en-US" dirty="0"/>
              <a:t> de </a:t>
            </a:r>
            <a:r>
              <a:rPr lang="en-US" dirty="0" err="1"/>
              <a:t>Froidmond</a:t>
            </a:r>
            <a:r>
              <a:rPr lang="en-US" dirty="0"/>
              <a:t>*, early 13</a:t>
            </a:r>
            <a:r>
              <a:rPr lang="en-US" baseline="30000" dirty="0"/>
              <a:t>th</a:t>
            </a:r>
            <a:r>
              <a:rPr lang="en-US" dirty="0"/>
              <a:t> century </a:t>
            </a:r>
          </a:p>
          <a:p>
            <a:r>
              <a:rPr lang="en-US" dirty="0"/>
              <a:t>His tale was told by his uncle </a:t>
            </a:r>
            <a:r>
              <a:rPr lang="en-US" dirty="0" err="1"/>
              <a:t>Hellebaud</a:t>
            </a:r>
            <a:endParaRPr lang="en-US" dirty="0"/>
          </a:p>
          <a:p>
            <a:r>
              <a:rPr lang="en-US" dirty="0" err="1"/>
              <a:t>Hélinand’s</a:t>
            </a:r>
            <a:r>
              <a:rPr lang="en-US" dirty="0"/>
              <a:t> servant saw &amp; heard an army of dead souls and demons. “I heard them talking and shouting: We have the Provost of </a:t>
            </a:r>
            <a:r>
              <a:rPr lang="en-US" dirty="0" err="1"/>
              <a:t>Arques</a:t>
            </a:r>
            <a:r>
              <a:rPr lang="en-US" dirty="0"/>
              <a:t>, and now we shall capture the Archbishop of Reims.”  When they got home, the Archbishop was at his last extremity and did not live fourteen days.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8" name="Rectangle 5"/>
          <p:cNvSpPr>
            <a:spLocks noChangeArrowheads="1"/>
          </p:cNvSpPr>
          <p:nvPr/>
        </p:nvSpPr>
        <p:spPr bwMode="auto">
          <a:xfrm>
            <a:off x="0" y="4952642"/>
            <a:ext cx="28228759" cy="1477328"/>
          </a:xfrm>
          <a:prstGeom prst="rect">
            <a:avLst/>
          </a:prstGeom>
          <a:solidFill>
            <a:srgbClr val="FDF5D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81400"/>
                </a:solidFill>
                <a:effectLst/>
                <a:latin typeface="Georgia" panose="02040502050405020303" pitchFamily="18" charset="0"/>
              </a:rPr>
              <a:t>*One of the most famous early examples of the macabre in art and literature comes from the middle 1190s, the </a:t>
            </a:r>
            <a:r>
              <a:rPr kumimoji="0" lang="en-US" altLang="en-US" sz="1600" b="0" i="1" u="none" strike="noStrike" cap="none" normalizeH="0" baseline="0" dirty="0">
                <a:ln>
                  <a:noFill/>
                </a:ln>
                <a:solidFill>
                  <a:srgbClr val="281400"/>
                </a:solidFill>
                <a:effectLst/>
                <a:latin typeface="Georgia" panose="02040502050405020303" pitchFamily="18" charset="0"/>
              </a:rPr>
              <a:t>Verses on Death</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281400"/>
                </a:solidFill>
                <a:effectLst/>
                <a:latin typeface="Georgia" panose="02040502050405020303" pitchFamily="18" charset="0"/>
              </a:rPr>
              <a:t> </a:t>
            </a:r>
            <a:r>
              <a:rPr kumimoji="0" lang="en-US" altLang="en-US" sz="1600" b="0" i="0" u="none" strike="noStrike" cap="none" normalizeH="0" baseline="0" dirty="0">
                <a:ln>
                  <a:noFill/>
                </a:ln>
                <a:solidFill>
                  <a:srgbClr val="281400"/>
                </a:solidFill>
                <a:effectLst/>
                <a:latin typeface="Georgia" panose="02040502050405020303" pitchFamily="18" charset="0"/>
              </a:rPr>
              <a:t>by the Cistercian monk </a:t>
            </a:r>
            <a:r>
              <a:rPr kumimoji="0" lang="en-US" altLang="en-US" sz="1600" b="0" i="0" u="sng" strike="noStrike" cap="none" normalizeH="0" baseline="0" dirty="0" err="1">
                <a:ln>
                  <a:noFill/>
                </a:ln>
                <a:solidFill>
                  <a:srgbClr val="956839"/>
                </a:solidFill>
                <a:effectLst/>
                <a:latin typeface="Georgia" panose="02040502050405020303" pitchFamily="18" charset="0"/>
              </a:rPr>
              <a:t>Helinand</a:t>
            </a:r>
            <a:r>
              <a:rPr kumimoji="0" lang="en-US" altLang="en-US" sz="1600" b="0" i="0" u="sng" strike="noStrike" cap="none" normalizeH="0" baseline="0" dirty="0">
                <a:ln>
                  <a:noFill/>
                </a:ln>
                <a:solidFill>
                  <a:srgbClr val="956839"/>
                </a:solidFill>
                <a:effectLst/>
                <a:latin typeface="Georgia" panose="02040502050405020303" pitchFamily="18" charset="0"/>
              </a:rPr>
              <a:t> of </a:t>
            </a:r>
            <a:r>
              <a:rPr kumimoji="0" lang="en-US" altLang="en-US" sz="1600" b="0" i="0" u="sng" strike="noStrike" cap="none" normalizeH="0" baseline="0" dirty="0" err="1">
                <a:ln>
                  <a:noFill/>
                </a:ln>
                <a:solidFill>
                  <a:srgbClr val="956839"/>
                </a:solidFill>
                <a:effectLst/>
                <a:latin typeface="Georgia" panose="02040502050405020303" pitchFamily="18" charset="0"/>
              </a:rPr>
              <a:t>Froidmont</a:t>
            </a:r>
            <a:r>
              <a:rPr kumimoji="0" lang="en-US" altLang="en-US" sz="1600" b="0" i="0" u="none" strike="noStrike" cap="none" normalizeH="0" baseline="0" dirty="0">
                <a:ln>
                  <a:noFill/>
                </a:ln>
                <a:solidFill>
                  <a:srgbClr val="281400"/>
                </a:solidFill>
                <a:effectLst/>
                <a:latin typeface="Georgia" panose="02040502050405020303" pitchFamily="18" charset="0"/>
              </a:rPr>
              <a:t>.</a:t>
            </a:r>
            <a:r>
              <a:rPr kumimoji="0" lang="en-US" altLang="en-US" sz="2000" b="0" i="0" u="none" strike="noStrike" cap="none" normalizeH="0" baseline="0" dirty="0">
                <a:ln>
                  <a:noFill/>
                </a:ln>
                <a:solidFill>
                  <a:schemeClr val="tx1"/>
                </a:solidFill>
                <a:effectLst/>
              </a:rPr>
              <a:t> </a:t>
            </a:r>
            <a:r>
              <a:rPr lang="en-US" dirty="0" err="1"/>
              <a:t>Hélinand</a:t>
            </a:r>
            <a:r>
              <a:rPr lang="en-US" dirty="0"/>
              <a:t> is most remembered for his </a:t>
            </a:r>
            <a:r>
              <a:rPr lang="en-US" i="1" dirty="0"/>
              <a:t>Chronicon</a:t>
            </a:r>
            <a:r>
              <a:rPr lang="en-US" dirty="0"/>
              <a:t>, a world-chronicle in Latin</a:t>
            </a:r>
          </a:p>
          <a:p>
            <a:pPr marL="0" marR="0" lvl="0" indent="0" algn="l" defTabSz="914400" rtl="0" eaLnBrk="0" fontAlgn="base" latinLnBrk="0" hangingPunct="0">
              <a:lnSpc>
                <a:spcPct val="100000"/>
              </a:lnSpc>
              <a:spcBef>
                <a:spcPct val="0"/>
              </a:spcBef>
              <a:spcAft>
                <a:spcPct val="0"/>
              </a:spcAft>
              <a:buClrTx/>
              <a:buSzTx/>
              <a:buFontTx/>
              <a:buNone/>
              <a:tabLst/>
            </a:pPr>
            <a:r>
              <a:rPr lang="en-US" dirty="0"/>
              <a:t> containing forty-nine books (of which half have survived), which he compiled from 1211 to 1223. These include moral </a:t>
            </a:r>
          </a:p>
          <a:p>
            <a:pPr marL="0" marR="0" lvl="0" indent="0" algn="l" defTabSz="914400" rtl="0" eaLnBrk="0" fontAlgn="base" latinLnBrk="0" hangingPunct="0">
              <a:lnSpc>
                <a:spcPct val="100000"/>
              </a:lnSpc>
              <a:spcBef>
                <a:spcPct val="0"/>
              </a:spcBef>
              <a:spcAft>
                <a:spcPct val="0"/>
              </a:spcAft>
              <a:buClrTx/>
              <a:buSzTx/>
              <a:buFontTx/>
              <a:buNone/>
              <a:tabLst/>
            </a:pPr>
            <a:r>
              <a:rPr lang="en-US" dirty="0"/>
              <a:t>Treatises, twenty-eight sermons on various Church festivals; one epistle in which he exhorts a renegade monk </a:t>
            </a:r>
          </a:p>
          <a:p>
            <a:pPr marL="0" marR="0" lvl="0" indent="0" algn="l" defTabSz="914400" rtl="0" eaLnBrk="0" fontAlgn="base" latinLnBrk="0" hangingPunct="0">
              <a:lnSpc>
                <a:spcPct val="100000"/>
              </a:lnSpc>
              <a:spcBef>
                <a:spcPct val="0"/>
              </a:spcBef>
              <a:spcAft>
                <a:spcPct val="0"/>
              </a:spcAft>
              <a:buClrTx/>
              <a:buSzTx/>
              <a:buFontTx/>
              <a:buNone/>
              <a:tabLst/>
            </a:pPr>
            <a:r>
              <a:rPr lang="en-US" dirty="0"/>
              <a:t>to return to his monastery. The </a:t>
            </a:r>
            <a:r>
              <a:rPr lang="en-US" i="1" dirty="0"/>
              <a:t>Chronicon</a:t>
            </a:r>
            <a:r>
              <a:rPr lang="en-US" dirty="0"/>
              <a:t> itself is largely a compilation of texts taken from a wide range of sources.</a:t>
            </a:r>
            <a:endParaRPr kumimoji="0" lang="en-US" altLang="en-US"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18289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36071"/>
            <a:ext cx="10515600" cy="1518558"/>
          </a:xfrm>
        </p:spPr>
        <p:txBody>
          <a:bodyPr/>
          <a:lstStyle/>
          <a:p>
            <a:r>
              <a:rPr lang="en-US" dirty="0"/>
              <a:t>Fred Vargas:</a:t>
            </a:r>
            <a:br>
              <a:rPr lang="en-US" dirty="0"/>
            </a:br>
            <a:r>
              <a:rPr lang="en-US" dirty="0"/>
              <a:t>Scientist &amp; Historian</a:t>
            </a:r>
          </a:p>
        </p:txBody>
      </p:sp>
      <p:sp>
        <p:nvSpPr>
          <p:cNvPr id="3" name="Content Placeholder 2"/>
          <p:cNvSpPr>
            <a:spLocks noGrp="1"/>
          </p:cNvSpPr>
          <p:nvPr>
            <p:ph idx="1"/>
          </p:nvPr>
        </p:nvSpPr>
        <p:spPr>
          <a:xfrm>
            <a:off x="528865" y="1562100"/>
            <a:ext cx="6743700" cy="5054600"/>
          </a:xfrm>
        </p:spPr>
        <p:txBody>
          <a:bodyPr>
            <a:normAutofit fontScale="92500" lnSpcReduction="20000"/>
          </a:bodyPr>
          <a:lstStyle/>
          <a:p>
            <a:r>
              <a:rPr lang="en-US" dirty="0" err="1"/>
              <a:t>Archeo</a:t>
            </a:r>
            <a:r>
              <a:rPr lang="en-US" dirty="0"/>
              <a:t>-zoologist and historian by trade, </a:t>
            </a:r>
            <a:r>
              <a:rPr lang="en-US" dirty="0" err="1"/>
              <a:t>Audoin-Rouzeau</a:t>
            </a:r>
            <a:r>
              <a:rPr lang="en-US" dirty="0"/>
              <a:t> began working at the French National Centre for Scientific Research (CNRS), in 1988. She later joined the </a:t>
            </a:r>
            <a:r>
              <a:rPr lang="en-US" dirty="0" err="1"/>
              <a:t>Institut</a:t>
            </a:r>
            <a:r>
              <a:rPr lang="en-US" dirty="0"/>
              <a:t> Pasteur, as a eukaryotic* archaeologist.</a:t>
            </a:r>
            <a:r>
              <a:rPr lang="en-US" baseline="30000" dirty="0"/>
              <a:t> </a:t>
            </a:r>
          </a:p>
          <a:p>
            <a:r>
              <a:rPr lang="en-US" dirty="0"/>
              <a:t>There, she undertook a project on the epidemiology of the Black Death and bubonic plague, the result of which was a work considered definitive in the research area: </a:t>
            </a:r>
            <a:r>
              <a:rPr lang="en-US" i="1" dirty="0"/>
              <a:t>Les </a:t>
            </a:r>
            <a:r>
              <a:rPr lang="en-US" i="1" dirty="0" err="1"/>
              <a:t>chemins</a:t>
            </a:r>
            <a:r>
              <a:rPr lang="en-US" i="1" dirty="0"/>
              <a:t> de la </a:t>
            </a:r>
            <a:r>
              <a:rPr lang="en-US" i="1" dirty="0" err="1"/>
              <a:t>peste</a:t>
            </a:r>
            <a:r>
              <a:rPr lang="en-US" i="1" dirty="0"/>
              <a:t>: Le rat, la puce, et </a:t>
            </a:r>
            <a:r>
              <a:rPr lang="en-US" i="1" dirty="0" err="1"/>
              <a:t>l'homme</a:t>
            </a:r>
            <a:r>
              <a:rPr lang="en-US" i="1" dirty="0"/>
              <a:t>. </a:t>
            </a:r>
            <a:r>
              <a:rPr lang="en-US" dirty="0"/>
              <a:t>(2003).</a:t>
            </a:r>
          </a:p>
          <a:p>
            <a:r>
              <a:rPr lang="en-US" dirty="0"/>
              <a:t>Currently she is interested in exploring avenues of dealing with avian flu.</a:t>
            </a:r>
          </a:p>
          <a:p>
            <a:pPr marL="0" indent="0">
              <a:buNone/>
            </a:pPr>
            <a:endParaRPr lang="en-US" dirty="0">
              <a:effectLst/>
            </a:endParaRPr>
          </a:p>
          <a:p>
            <a:pPr marL="0" indent="0">
              <a:buNone/>
            </a:pPr>
            <a:r>
              <a:rPr lang="en-US" sz="2000" dirty="0">
                <a:effectLst/>
              </a:rPr>
              <a:t>*A </a:t>
            </a:r>
            <a:r>
              <a:rPr lang="en-US" sz="2000" b="1" dirty="0">
                <a:effectLst/>
              </a:rPr>
              <a:t>eukaryote</a:t>
            </a:r>
            <a:r>
              <a:rPr lang="en-US" sz="2000" dirty="0">
                <a:effectLst/>
              </a:rPr>
              <a:t> is any organism whose cells contain a nucleus and other organelles enclosed within membranes.</a:t>
            </a:r>
            <a:endParaRPr lang="en-US" sz="2000" dirty="0"/>
          </a:p>
        </p:txBody>
      </p:sp>
      <p:pic>
        <p:nvPicPr>
          <p:cNvPr id="5" name="Picture 4"/>
          <p:cNvPicPr>
            <a:picLocks noChangeAspect="1"/>
          </p:cNvPicPr>
          <p:nvPr/>
        </p:nvPicPr>
        <p:blipFill>
          <a:blip r:embed="rId2"/>
          <a:stretch>
            <a:fillRect/>
          </a:stretch>
        </p:blipFill>
        <p:spPr>
          <a:xfrm>
            <a:off x="7864929" y="408214"/>
            <a:ext cx="3810000" cy="5715000"/>
          </a:xfrm>
          <a:prstGeom prst="rect">
            <a:avLst/>
          </a:prstGeom>
        </p:spPr>
      </p:pic>
    </p:spTree>
    <p:extLst>
      <p:ext uri="{BB962C8B-B14F-4D97-AF65-F5344CB8AC3E}">
        <p14:creationId xmlns:p14="http://schemas.microsoft.com/office/powerpoint/2010/main" val="97260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317501"/>
            <a:ext cx="10845800" cy="1028700"/>
          </a:xfrm>
        </p:spPr>
        <p:txBody>
          <a:bodyPr>
            <a:normAutofit/>
          </a:bodyPr>
          <a:lstStyle/>
          <a:p>
            <a:r>
              <a:rPr lang="en-US" sz="3200" dirty="0"/>
              <a:t>The Tale of </a:t>
            </a:r>
            <a:r>
              <a:rPr lang="en-US" sz="3200" dirty="0" err="1"/>
              <a:t>Hélinand</a:t>
            </a:r>
            <a:r>
              <a:rPr lang="en-US" sz="3200" dirty="0"/>
              <a:t> de </a:t>
            </a:r>
            <a:r>
              <a:rPr lang="en-US" sz="3200" dirty="0" err="1"/>
              <a:t>Froidmond</a:t>
            </a:r>
            <a:r>
              <a:rPr lang="en-US" sz="3200" dirty="0"/>
              <a:t>, remembered by </a:t>
            </a:r>
            <a:r>
              <a:rPr lang="en-US" sz="3200" dirty="0" err="1"/>
              <a:t>Danglard</a:t>
            </a:r>
            <a:endParaRPr lang="en-US" sz="3200" dirty="0"/>
          </a:p>
        </p:txBody>
      </p:sp>
      <p:sp>
        <p:nvSpPr>
          <p:cNvPr id="3" name="Content Placeholder 2"/>
          <p:cNvSpPr>
            <a:spLocks noGrp="1"/>
          </p:cNvSpPr>
          <p:nvPr>
            <p:ph idx="1"/>
          </p:nvPr>
        </p:nvSpPr>
        <p:spPr>
          <a:xfrm>
            <a:off x="838200" y="1447800"/>
            <a:ext cx="10515600" cy="4729163"/>
          </a:xfrm>
        </p:spPr>
        <p:txBody>
          <a:bodyPr>
            <a:normAutofit fontScale="92500" lnSpcReduction="10000"/>
          </a:bodyPr>
          <a:lstStyle/>
          <a:p>
            <a:r>
              <a:rPr lang="en-US" dirty="0"/>
              <a:t>“The horses and their riders have no flesh and many of their limbs are missing.  It’s an army of the dead, of the putrefied dead, an army of ghostly riders, wild-eyed and screaming, unable to get to heaven.”</a:t>
            </a:r>
          </a:p>
          <a:p>
            <a:r>
              <a:rPr lang="en-US" dirty="0"/>
              <a:t>“The Ghost Riders always carry along some living men or women, who are heard shrieking and lamenting in suffering and flames…. (they) beg some good soul to atone for their terrible sins, so as to save them from torment” </a:t>
            </a:r>
          </a:p>
          <a:p>
            <a:r>
              <a:rPr lang="en-US" dirty="0"/>
              <a:t>The living persons who have been seen riding with the army die within three weeks at the outside</a:t>
            </a:r>
          </a:p>
          <a:p>
            <a:r>
              <a:rPr lang="en-US" dirty="0"/>
              <a:t>Those who are seized are “bastards beyond contempt, real villains, exploiters, corrupt judges or murderers.  But their crime is not generally known to their contemporaries. They’ve remained unpunished.”</a:t>
            </a:r>
          </a:p>
          <a:p>
            <a:r>
              <a:rPr lang="en-US" dirty="0"/>
              <a:t>Seized people are not found on the path; they are found at home, on a </a:t>
            </a:r>
            <a:r>
              <a:rPr lang="en-US" dirty="0" err="1"/>
              <a:t>duelling</a:t>
            </a:r>
            <a:r>
              <a:rPr lang="en-US" dirty="0"/>
              <a:t> ground, down a well, or in a  desecrated church.</a:t>
            </a:r>
          </a:p>
        </p:txBody>
      </p:sp>
    </p:spTree>
    <p:extLst>
      <p:ext uri="{BB962C8B-B14F-4D97-AF65-F5344CB8AC3E}">
        <p14:creationId xmlns:p14="http://schemas.microsoft.com/office/powerpoint/2010/main" val="1226035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a:t>
            </a:r>
            <a:r>
              <a:rPr lang="en-US" dirty="0" err="1"/>
              <a:t>L’armée</a:t>
            </a:r>
            <a:r>
              <a:rPr lang="en-US" dirty="0"/>
              <a:t> </a:t>
            </a:r>
            <a:r>
              <a:rPr lang="en-US" dirty="0" err="1"/>
              <a:t>furieuse</a:t>
            </a:r>
            <a:br>
              <a:rPr lang="en-US" dirty="0"/>
            </a:br>
            <a:r>
              <a:rPr lang="en-US" dirty="0"/>
              <a:t>And so it begins</a:t>
            </a:r>
          </a:p>
        </p:txBody>
      </p:sp>
      <p:sp>
        <p:nvSpPr>
          <p:cNvPr id="3" name="Content Placeholder 2"/>
          <p:cNvSpPr>
            <a:spLocks noGrp="1"/>
          </p:cNvSpPr>
          <p:nvPr>
            <p:ph idx="1"/>
          </p:nvPr>
        </p:nvSpPr>
        <p:spPr>
          <a:xfrm>
            <a:off x="838200" y="1825625"/>
            <a:ext cx="9448800" cy="4351338"/>
          </a:xfrm>
        </p:spPr>
        <p:txBody>
          <a:bodyPr>
            <a:normAutofit/>
          </a:bodyPr>
          <a:lstStyle/>
          <a:p>
            <a:pPr marL="0" indent="0">
              <a:buNone/>
            </a:pPr>
            <a:r>
              <a:rPr lang="en-US" dirty="0"/>
              <a:t>Valentine </a:t>
            </a:r>
            <a:r>
              <a:rPr lang="en-US" dirty="0" err="1"/>
              <a:t>Vendermot</a:t>
            </a:r>
            <a:r>
              <a:rPr lang="en-US" dirty="0"/>
              <a:t> comes to Paris</a:t>
            </a:r>
          </a:p>
          <a:p>
            <a:r>
              <a:rPr lang="en-US" dirty="0"/>
              <a:t>“thin, little woman neatly dressed in a flowered overall” </a:t>
            </a:r>
          </a:p>
          <a:p>
            <a:r>
              <a:rPr lang="en-US" dirty="0"/>
              <a:t>About 65 years old, first time in Paris</a:t>
            </a:r>
          </a:p>
          <a:p>
            <a:r>
              <a:rPr lang="en-US" dirty="0"/>
              <a:t>***Asking to talk to </a:t>
            </a:r>
            <a:r>
              <a:rPr lang="en-US" dirty="0" err="1"/>
              <a:t>Adamsberg</a:t>
            </a:r>
            <a:r>
              <a:rPr lang="en-US" dirty="0"/>
              <a:t>, because the curate in </a:t>
            </a:r>
            <a:r>
              <a:rPr lang="en-US" dirty="0" err="1"/>
              <a:t>Lisieux</a:t>
            </a:r>
            <a:r>
              <a:rPr lang="en-US" dirty="0"/>
              <a:t> knows the priest at </a:t>
            </a:r>
            <a:r>
              <a:rPr lang="en-US" dirty="0" err="1"/>
              <a:t>Mesnil</a:t>
            </a:r>
            <a:r>
              <a:rPr lang="en-US" dirty="0"/>
              <a:t>-Beauchamp, who said that “this </a:t>
            </a:r>
            <a:r>
              <a:rPr lang="en-US" dirty="0" err="1"/>
              <a:t>commissaire</a:t>
            </a:r>
            <a:r>
              <a:rPr lang="en-US" dirty="0"/>
              <a:t>” might listen to her.</a:t>
            </a:r>
          </a:p>
          <a:p>
            <a:r>
              <a:rPr lang="en-US" dirty="0"/>
              <a:t>Says: “People are going to die”</a:t>
            </a:r>
          </a:p>
          <a:p>
            <a:r>
              <a:rPr lang="en-US" dirty="0"/>
              <a:t>Shows </a:t>
            </a:r>
            <a:r>
              <a:rPr lang="en-US" dirty="0" err="1"/>
              <a:t>Adamsberg</a:t>
            </a:r>
            <a:r>
              <a:rPr lang="en-US" dirty="0"/>
              <a:t> a newspaper article about the disappearance of Michel Herbier</a:t>
            </a:r>
          </a:p>
          <a:p>
            <a:endParaRPr lang="en-US" dirty="0"/>
          </a:p>
        </p:txBody>
      </p:sp>
      <p:pic>
        <p:nvPicPr>
          <p:cNvPr id="2050" name="Picture 2" descr="Image result for old french wom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5152" y="318294"/>
            <a:ext cx="2250948" cy="301466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Image result for orbec newspap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27087">
            <a:off x="10067925" y="4403449"/>
            <a:ext cx="1285875" cy="17735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275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0120" y="365760"/>
            <a:ext cx="10515600" cy="532448"/>
          </a:xfrm>
        </p:spPr>
        <p:txBody>
          <a:bodyPr>
            <a:normAutofit fontScale="90000"/>
          </a:bodyPr>
          <a:lstStyle/>
          <a:p>
            <a:r>
              <a:rPr lang="en-US" dirty="0"/>
              <a:t>The Furious Army: Lina’ s Tale</a:t>
            </a:r>
          </a:p>
        </p:txBody>
      </p:sp>
      <p:sp>
        <p:nvSpPr>
          <p:cNvPr id="3" name="Content Placeholder 2"/>
          <p:cNvSpPr>
            <a:spLocks noGrp="1"/>
          </p:cNvSpPr>
          <p:nvPr>
            <p:ph idx="1"/>
          </p:nvPr>
        </p:nvSpPr>
        <p:spPr>
          <a:xfrm>
            <a:off x="563880" y="1066482"/>
            <a:ext cx="4145280" cy="5532438"/>
          </a:xfrm>
        </p:spPr>
        <p:txBody>
          <a:bodyPr>
            <a:normAutofit lnSpcReduction="10000"/>
          </a:bodyPr>
          <a:lstStyle/>
          <a:p>
            <a:r>
              <a:rPr lang="en-US" dirty="0"/>
              <a:t>Lina saw the Furious Army on a road near </a:t>
            </a:r>
            <a:r>
              <a:rPr lang="en-US" dirty="0" err="1"/>
              <a:t>Ordebec</a:t>
            </a:r>
            <a:r>
              <a:rPr lang="en-US" dirty="0"/>
              <a:t>, on the </a:t>
            </a:r>
            <a:r>
              <a:rPr lang="en-US" dirty="0" err="1"/>
              <a:t>Chemin</a:t>
            </a:r>
            <a:r>
              <a:rPr lang="en-US" dirty="0"/>
              <a:t> de </a:t>
            </a:r>
            <a:r>
              <a:rPr lang="en-US" dirty="0" err="1"/>
              <a:t>Bonneval</a:t>
            </a:r>
            <a:r>
              <a:rPr lang="en-US" dirty="0"/>
              <a:t>, in the Forest of </a:t>
            </a:r>
            <a:r>
              <a:rPr lang="en-US" dirty="0" err="1"/>
              <a:t>Alance</a:t>
            </a:r>
            <a:r>
              <a:rPr lang="en-US" dirty="0"/>
              <a:t>, where they are always seen, at night.</a:t>
            </a:r>
          </a:p>
          <a:p>
            <a:r>
              <a:rPr lang="en-US" dirty="0"/>
              <a:t>Herbier was with them, screaming.</a:t>
            </a:r>
          </a:p>
          <a:p>
            <a:r>
              <a:rPr lang="en-US" dirty="0"/>
              <a:t>She also saw Jean </a:t>
            </a:r>
            <a:r>
              <a:rPr lang="en-US" dirty="0" err="1"/>
              <a:t>Glayeux</a:t>
            </a:r>
            <a:r>
              <a:rPr lang="en-US" dirty="0"/>
              <a:t> and Michel </a:t>
            </a:r>
            <a:r>
              <a:rPr lang="en-US" dirty="0" err="1"/>
              <a:t>Mortembot</a:t>
            </a:r>
            <a:endParaRPr lang="en-US" dirty="0"/>
          </a:p>
          <a:p>
            <a:r>
              <a:rPr lang="en-US" dirty="0"/>
              <a:t>She saw a 4</a:t>
            </a:r>
            <a:r>
              <a:rPr lang="en-US" baseline="30000" dirty="0"/>
              <a:t>th</a:t>
            </a:r>
            <a:r>
              <a:rPr lang="en-US" dirty="0"/>
              <a:t> person she could not identify</a:t>
            </a:r>
          </a:p>
          <a:p>
            <a:endParaRPr lang="en-US" dirty="0"/>
          </a:p>
        </p:txBody>
      </p:sp>
      <p:pic>
        <p:nvPicPr>
          <p:cNvPr id="4" name="Picture 3"/>
          <p:cNvPicPr>
            <a:picLocks noChangeAspect="1"/>
          </p:cNvPicPr>
          <p:nvPr/>
        </p:nvPicPr>
        <p:blipFill rotWithShape="1">
          <a:blip r:embed="rId2"/>
          <a:srcRect t="7112" b="6890"/>
          <a:stretch/>
        </p:blipFill>
        <p:spPr>
          <a:xfrm>
            <a:off x="4709160" y="1066482"/>
            <a:ext cx="7110061" cy="4891722"/>
          </a:xfrm>
          <a:prstGeom prst="rect">
            <a:avLst/>
          </a:prstGeom>
        </p:spPr>
      </p:pic>
      <p:pic>
        <p:nvPicPr>
          <p:cNvPr id="5" name="Picture 4"/>
          <p:cNvPicPr>
            <a:picLocks noChangeAspect="1"/>
          </p:cNvPicPr>
          <p:nvPr/>
        </p:nvPicPr>
        <p:blipFill rotWithShape="1">
          <a:blip r:embed="rId3"/>
          <a:srcRect l="40617" t="7036" r="346" b="24075"/>
          <a:stretch/>
        </p:blipFill>
        <p:spPr>
          <a:xfrm>
            <a:off x="7538850" y="1340484"/>
            <a:ext cx="4653150" cy="4343718"/>
          </a:xfrm>
          <a:prstGeom prst="rect">
            <a:avLst/>
          </a:prstGeom>
        </p:spPr>
      </p:pic>
    </p:spTree>
    <p:extLst>
      <p:ext uri="{BB962C8B-B14F-4D97-AF65-F5344CB8AC3E}">
        <p14:creationId xmlns:p14="http://schemas.microsoft.com/office/powerpoint/2010/main" val="40429639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Tale of François Benjamin</a:t>
            </a:r>
          </a:p>
        </p:txBody>
      </p:sp>
      <p:sp>
        <p:nvSpPr>
          <p:cNvPr id="3" name="Content Placeholder 2"/>
          <p:cNvSpPr>
            <a:spLocks noGrp="1"/>
          </p:cNvSpPr>
          <p:nvPr>
            <p:ph idx="1"/>
          </p:nvPr>
        </p:nvSpPr>
        <p:spPr>
          <a:xfrm>
            <a:off x="838200" y="1690688"/>
            <a:ext cx="5575300" cy="4486275"/>
          </a:xfrm>
        </p:spPr>
        <p:txBody>
          <a:bodyPr/>
          <a:lstStyle/>
          <a:p>
            <a:r>
              <a:rPr lang="en-US" dirty="0"/>
              <a:t>In the 18th century, he saw the Furious Army</a:t>
            </a:r>
          </a:p>
          <a:p>
            <a:r>
              <a:rPr lang="en-US" dirty="0"/>
              <a:t>Saw 4 locals seized by the army; could only identify 3</a:t>
            </a:r>
          </a:p>
          <a:p>
            <a:r>
              <a:rPr lang="en-US" dirty="0"/>
              <a:t>Hoping to end the deaths, a mob with pitchforks seized Benjamin &amp; burned him at the stake</a:t>
            </a:r>
          </a:p>
          <a:p>
            <a:r>
              <a:rPr lang="en-US" dirty="0"/>
              <a:t>Anyone with a shameful act on his conscience is terrified of being seized </a:t>
            </a:r>
          </a:p>
          <a:p>
            <a:endParaRPr lang="en-US" dirty="0"/>
          </a:p>
          <a:p>
            <a:endParaRPr lang="en-US" dirty="0"/>
          </a:p>
        </p:txBody>
      </p:sp>
      <p:pic>
        <p:nvPicPr>
          <p:cNvPr id="5" name="Picture 4"/>
          <p:cNvPicPr>
            <a:picLocks noChangeAspect="1"/>
          </p:cNvPicPr>
          <p:nvPr/>
        </p:nvPicPr>
        <p:blipFill>
          <a:blip r:embed="rId2"/>
          <a:stretch>
            <a:fillRect/>
          </a:stretch>
        </p:blipFill>
        <p:spPr>
          <a:xfrm>
            <a:off x="6948487" y="1690688"/>
            <a:ext cx="4733218" cy="3109912"/>
          </a:xfrm>
          <a:prstGeom prst="rect">
            <a:avLst/>
          </a:prstGeom>
        </p:spPr>
      </p:pic>
    </p:spTree>
    <p:extLst>
      <p:ext uri="{BB962C8B-B14F-4D97-AF65-F5344CB8AC3E}">
        <p14:creationId xmlns:p14="http://schemas.microsoft.com/office/powerpoint/2010/main" val="32838550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49275"/>
          </a:xfrm>
        </p:spPr>
        <p:txBody>
          <a:bodyPr>
            <a:normAutofit fontScale="90000"/>
          </a:bodyPr>
          <a:lstStyle/>
          <a:p>
            <a:r>
              <a:rPr lang="en-US" dirty="0" err="1"/>
              <a:t>Adamsberg</a:t>
            </a:r>
            <a:r>
              <a:rPr lang="en-US" dirty="0"/>
              <a:t> talks to </a:t>
            </a:r>
            <a:r>
              <a:rPr lang="en-US" dirty="0" err="1"/>
              <a:t>Commissaire</a:t>
            </a:r>
            <a:r>
              <a:rPr lang="en-US" dirty="0"/>
              <a:t> </a:t>
            </a:r>
            <a:r>
              <a:rPr lang="en-US" dirty="0" err="1"/>
              <a:t>Emeri</a:t>
            </a:r>
            <a:r>
              <a:rPr lang="en-US" dirty="0"/>
              <a:t> of </a:t>
            </a:r>
            <a:r>
              <a:rPr lang="en-US" dirty="0" err="1"/>
              <a:t>Ordebec</a:t>
            </a:r>
            <a:endParaRPr lang="en-US" dirty="0"/>
          </a:p>
        </p:txBody>
      </p:sp>
      <p:sp>
        <p:nvSpPr>
          <p:cNvPr id="3" name="Content Placeholder 2"/>
          <p:cNvSpPr>
            <a:spLocks noGrp="1"/>
          </p:cNvSpPr>
          <p:nvPr>
            <p:ph idx="1"/>
          </p:nvPr>
        </p:nvSpPr>
        <p:spPr>
          <a:xfrm>
            <a:off x="838200" y="1079500"/>
            <a:ext cx="8801100" cy="5097463"/>
          </a:xfrm>
        </p:spPr>
        <p:txBody>
          <a:bodyPr>
            <a:normAutofit fontScale="92500" lnSpcReduction="20000"/>
          </a:bodyPr>
          <a:lstStyle/>
          <a:p>
            <a:pPr marL="0" indent="0">
              <a:buNone/>
            </a:pPr>
            <a:r>
              <a:rPr lang="en-US" dirty="0"/>
              <a:t>Why didn’t he investigate </a:t>
            </a:r>
            <a:r>
              <a:rPr lang="en-US" dirty="0" err="1"/>
              <a:t>Herbier’s</a:t>
            </a:r>
            <a:r>
              <a:rPr lang="en-US" dirty="0"/>
              <a:t> disappearance?</a:t>
            </a:r>
          </a:p>
          <a:p>
            <a:r>
              <a:rPr lang="en-US" dirty="0"/>
              <a:t>Nobody reported him as a missing person</a:t>
            </a:r>
          </a:p>
          <a:p>
            <a:r>
              <a:rPr lang="en-US" dirty="0"/>
              <a:t>He might have just taken off- he has no family locally; he rents his house &amp; is behind on his rent; might have felt threatened by meat scattered around his house</a:t>
            </a:r>
          </a:p>
          <a:p>
            <a:r>
              <a:rPr lang="en-US" dirty="0"/>
              <a:t>He doesn’t want to give credence to the “Armée </a:t>
            </a:r>
            <a:r>
              <a:rPr lang="en-US" dirty="0" err="1"/>
              <a:t>Furieuse</a:t>
            </a:r>
            <a:r>
              <a:rPr lang="en-US" dirty="0"/>
              <a:t>” &amp;  has not gone to the </a:t>
            </a:r>
            <a:r>
              <a:rPr lang="en-US" dirty="0" err="1"/>
              <a:t>Chemin</a:t>
            </a:r>
            <a:r>
              <a:rPr lang="en-US" dirty="0"/>
              <a:t> to check things out</a:t>
            </a:r>
          </a:p>
          <a:p>
            <a:pPr marL="0" indent="0">
              <a:buNone/>
            </a:pPr>
            <a:r>
              <a:rPr lang="en-US" dirty="0"/>
              <a:t>Why did Lina tell her tale, according to </a:t>
            </a:r>
            <a:r>
              <a:rPr lang="en-US" dirty="0" err="1"/>
              <a:t>Emeri</a:t>
            </a:r>
            <a:r>
              <a:rPr lang="en-US" dirty="0"/>
              <a:t>?</a:t>
            </a:r>
          </a:p>
          <a:p>
            <a:r>
              <a:rPr lang="en-US" dirty="0"/>
              <a:t>She has been crazy since childhood</a:t>
            </a:r>
          </a:p>
          <a:p>
            <a:r>
              <a:rPr lang="en-US" dirty="0"/>
              <a:t>She hates him (</a:t>
            </a:r>
            <a:r>
              <a:rPr lang="en-US" dirty="0" err="1"/>
              <a:t>Emeri</a:t>
            </a:r>
            <a:r>
              <a:rPr lang="en-US" dirty="0"/>
              <a:t>) &amp; wants to make trouble for him; he thinks the prediction is a trap which will end in a reprimand or his transfer </a:t>
            </a:r>
          </a:p>
          <a:p>
            <a:r>
              <a:rPr lang="en-US" dirty="0"/>
              <a:t>After the body is found, he decides to file </a:t>
            </a:r>
            <a:r>
              <a:rPr lang="en-US" dirty="0" err="1"/>
              <a:t>Herbier’s</a:t>
            </a:r>
            <a:r>
              <a:rPr lang="en-US" dirty="0"/>
              <a:t> death as suicide</a:t>
            </a:r>
          </a:p>
          <a:p>
            <a:endParaRPr lang="en-US" dirty="0"/>
          </a:p>
          <a:p>
            <a:endParaRPr lang="en-US" dirty="0"/>
          </a:p>
          <a:p>
            <a:endParaRPr lang="en-US" dirty="0"/>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39300" y="1038299"/>
            <a:ext cx="1553719" cy="2301538"/>
          </a:xfrm>
          <a:prstGeom prst="rect">
            <a:avLst/>
          </a:prstGeom>
        </p:spPr>
      </p:pic>
      <p:pic>
        <p:nvPicPr>
          <p:cNvPr id="2050" name="Picture 2" descr="Image result for pho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28208" y="3541904"/>
            <a:ext cx="1349584" cy="118088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gendarme"/>
          <p:cNvPicPr>
            <a:picLocks noChangeAspect="1" noChangeArrowheads="1"/>
          </p:cNvPicPr>
          <p:nvPr/>
        </p:nvPicPr>
        <p:blipFill rotWithShape="1">
          <a:blip r:embed="rId4">
            <a:extLst>
              <a:ext uri="{28A0092B-C50C-407E-A947-70E740481C1C}">
                <a14:useLocalDpi xmlns:a14="http://schemas.microsoft.com/office/drawing/2010/main" val="0"/>
              </a:ext>
            </a:extLst>
          </a:blip>
          <a:srcRect l="10889" r="10000"/>
          <a:stretch/>
        </p:blipFill>
        <p:spPr bwMode="auto">
          <a:xfrm>
            <a:off x="9907692" y="4924857"/>
            <a:ext cx="2120900" cy="1501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8049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additive="base">
                                        <p:cTn id="2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police chief</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Louis Nicolas </a:t>
            </a:r>
            <a:r>
              <a:rPr lang="en-US" dirty="0" err="1"/>
              <a:t>Emeri</a:t>
            </a:r>
            <a:endParaRPr lang="en-US" dirty="0"/>
          </a:p>
          <a:p>
            <a:r>
              <a:rPr lang="en-US" dirty="0"/>
              <a:t>Very arrogant, keen on his ancestry, proud, military</a:t>
            </a:r>
          </a:p>
          <a:p>
            <a:pPr lvl="1"/>
            <a:r>
              <a:rPr lang="en-US" dirty="0"/>
              <a:t>Named after Louis Nicolas </a:t>
            </a:r>
            <a:r>
              <a:rPr lang="en-US" dirty="0" err="1"/>
              <a:t>Davout</a:t>
            </a:r>
            <a:r>
              <a:rPr lang="en-US" dirty="0"/>
              <a:t>- commander of the 3</a:t>
            </a:r>
            <a:r>
              <a:rPr lang="en-US" baseline="30000" dirty="0"/>
              <a:t>rd</a:t>
            </a:r>
            <a:r>
              <a:rPr lang="en-US" dirty="0"/>
              <a:t> corps of the Grande Armée, a marshal for Napoléon</a:t>
            </a:r>
          </a:p>
          <a:p>
            <a:r>
              <a:rPr lang="en-US" dirty="0"/>
              <a:t>Inherited 2 pieces of China from </a:t>
            </a:r>
            <a:r>
              <a:rPr lang="en-US" dirty="0" err="1"/>
              <a:t>Davout</a:t>
            </a:r>
            <a:r>
              <a:rPr lang="en-US" dirty="0"/>
              <a:t>; loves his Empire dining room</a:t>
            </a:r>
          </a:p>
          <a:p>
            <a:r>
              <a:rPr lang="en-US" dirty="0"/>
              <a:t>Otherwise, quite agreeable, clued-up policeman, a bit too cautious</a:t>
            </a:r>
          </a:p>
          <a:p>
            <a:r>
              <a:rPr lang="en-US" dirty="0"/>
              <a:t>About 40 years old</a:t>
            </a:r>
          </a:p>
          <a:p>
            <a:r>
              <a:rPr lang="en-US" dirty="0"/>
              <a:t>Did not distinguish himself at previous posting in Lyon</a:t>
            </a:r>
          </a:p>
          <a:p>
            <a:r>
              <a:rPr lang="en-US" dirty="0"/>
              <a:t>His wife did not return to </a:t>
            </a:r>
            <a:r>
              <a:rPr lang="en-US" dirty="0" err="1"/>
              <a:t>Ordebec</a:t>
            </a:r>
            <a:r>
              <a:rPr lang="en-US" dirty="0"/>
              <a:t> with him; single</a:t>
            </a:r>
          </a:p>
          <a:p>
            <a:r>
              <a:rPr lang="en-US" dirty="0"/>
              <a:t>Léo saved his life when he was little (from drowning)</a:t>
            </a:r>
          </a:p>
        </p:txBody>
      </p:sp>
      <p:pic>
        <p:nvPicPr>
          <p:cNvPr id="1028" name="Picture 4" descr="Image result for gendarme"/>
          <p:cNvPicPr>
            <a:picLocks noChangeAspect="1" noChangeArrowheads="1"/>
          </p:cNvPicPr>
          <p:nvPr/>
        </p:nvPicPr>
        <p:blipFill rotWithShape="1">
          <a:blip r:embed="rId2">
            <a:extLst>
              <a:ext uri="{28A0092B-C50C-407E-A947-70E740481C1C}">
                <a14:useLocalDpi xmlns:a14="http://schemas.microsoft.com/office/drawing/2010/main" val="0"/>
              </a:ext>
            </a:extLst>
          </a:blip>
          <a:srcRect l="10889" r="10000"/>
          <a:stretch/>
        </p:blipFill>
        <p:spPr bwMode="auto">
          <a:xfrm>
            <a:off x="9233934" y="0"/>
            <a:ext cx="2958066" cy="209391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8394700" y="5210175"/>
            <a:ext cx="1987155" cy="1482724"/>
          </a:xfrm>
          <a:prstGeom prst="rect">
            <a:avLst/>
          </a:prstGeom>
        </p:spPr>
      </p:pic>
      <p:pic>
        <p:nvPicPr>
          <p:cNvPr id="8194" name="Picture 2" descr="Image result for french revolution plates"/>
          <p:cNvPicPr>
            <a:picLocks noChangeAspect="1" noChangeArrowheads="1"/>
          </p:cNvPicPr>
          <p:nvPr/>
        </p:nvPicPr>
        <p:blipFill rotWithShape="1">
          <a:blip r:embed="rId4">
            <a:extLst>
              <a:ext uri="{28A0092B-C50C-407E-A947-70E740481C1C}">
                <a14:useLocalDpi xmlns:a14="http://schemas.microsoft.com/office/drawing/2010/main" val="0"/>
              </a:ext>
            </a:extLst>
          </a:blip>
          <a:srcRect l="9749" t="6902" r="15696"/>
          <a:stretch/>
        </p:blipFill>
        <p:spPr bwMode="auto">
          <a:xfrm>
            <a:off x="10503584" y="5149852"/>
            <a:ext cx="1574115" cy="1543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18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9775"/>
          </a:xfrm>
        </p:spPr>
        <p:txBody>
          <a:bodyPr/>
          <a:lstStyle/>
          <a:p>
            <a:r>
              <a:rPr lang="en-US" dirty="0"/>
              <a:t>Louis Nicolas </a:t>
            </a:r>
            <a:r>
              <a:rPr lang="en-US" dirty="0" err="1"/>
              <a:t>Davout</a:t>
            </a:r>
            <a:endParaRPr lang="en-US" dirty="0"/>
          </a:p>
        </p:txBody>
      </p:sp>
      <p:sp>
        <p:nvSpPr>
          <p:cNvPr id="3" name="Content Placeholder 2"/>
          <p:cNvSpPr>
            <a:spLocks noGrp="1"/>
          </p:cNvSpPr>
          <p:nvPr>
            <p:ph idx="1"/>
          </p:nvPr>
        </p:nvSpPr>
        <p:spPr>
          <a:xfrm>
            <a:off x="381000" y="1584325"/>
            <a:ext cx="10515600" cy="4351338"/>
          </a:xfrm>
        </p:spPr>
        <p:txBody>
          <a:bodyPr>
            <a:normAutofit fontScale="92500" lnSpcReduction="10000"/>
          </a:bodyPr>
          <a:lstStyle/>
          <a:p>
            <a:r>
              <a:rPr lang="en-US" dirty="0" err="1"/>
              <a:t>Davout</a:t>
            </a:r>
            <a:r>
              <a:rPr lang="en-US" dirty="0"/>
              <a:t> was born at </a:t>
            </a:r>
            <a:r>
              <a:rPr lang="en-US" dirty="0" err="1"/>
              <a:t>Annoux</a:t>
            </a:r>
            <a:r>
              <a:rPr lang="en-US" dirty="0"/>
              <a:t> (Burgundy), the son of Jean-François </a:t>
            </a:r>
            <a:r>
              <a:rPr lang="en-US" dirty="0" err="1"/>
              <a:t>d'Avout</a:t>
            </a:r>
            <a:r>
              <a:rPr lang="en-US" dirty="0"/>
              <a:t> .and his wife Françoise-Adélaïde </a:t>
            </a:r>
            <a:r>
              <a:rPr lang="en-US" dirty="0" err="1"/>
              <a:t>Minard</a:t>
            </a:r>
            <a:r>
              <a:rPr lang="en-US" dirty="0"/>
              <a:t> de Velars. He was educated at a military academy in Auxerre, before transferring to the École </a:t>
            </a:r>
            <a:r>
              <a:rPr lang="en-US" dirty="0" err="1"/>
              <a:t>Militaire</a:t>
            </a:r>
            <a:r>
              <a:rPr lang="en-US" dirty="0"/>
              <a:t> in Paris. He graduated 1788 and was appointed a </a:t>
            </a:r>
            <a:r>
              <a:rPr lang="en-US" i="1" dirty="0"/>
              <a:t>sous-lieutenant</a:t>
            </a:r>
            <a:r>
              <a:rPr lang="en-US" dirty="0"/>
              <a:t> in the Royal-Champagne Cavalry Regiment.</a:t>
            </a:r>
            <a:r>
              <a:rPr lang="en-US" baseline="30000" dirty="0"/>
              <a:t> </a:t>
            </a:r>
          </a:p>
          <a:p>
            <a:r>
              <a:rPr lang="en-US" dirty="0"/>
              <a:t>On the outbreak of the French Revolution, he embraced its principles. He was </a:t>
            </a:r>
            <a:r>
              <a:rPr lang="en-US" i="1" dirty="0"/>
              <a:t>chef de </a:t>
            </a:r>
            <a:r>
              <a:rPr lang="en-US" i="1" dirty="0" err="1"/>
              <a:t>bataillon</a:t>
            </a:r>
            <a:r>
              <a:rPr lang="en-US" dirty="0"/>
              <a:t> in a volunteer corps in the campaign of 1792, and distinguished himself at the Battle of </a:t>
            </a:r>
            <a:r>
              <a:rPr lang="en-US" dirty="0" err="1"/>
              <a:t>Neerwinden</a:t>
            </a:r>
            <a:r>
              <a:rPr lang="en-US" dirty="0"/>
              <a:t> the following spring. He had just been promoted to general of brigade when he was removed from the active list because of his noble birth. </a:t>
            </a:r>
          </a:p>
          <a:p>
            <a:r>
              <a:rPr lang="en-US" dirty="0"/>
              <a:t>He nevertheless served in the campaigns of 1794-1797 on the Rhine, and accompanied </a:t>
            </a:r>
            <a:r>
              <a:rPr lang="en-US" dirty="0" err="1"/>
              <a:t>Desaix</a:t>
            </a:r>
            <a:r>
              <a:rPr lang="en-US" dirty="0"/>
              <a:t> in the Egyptian Expedition of Napoleon Bonaparte.</a:t>
            </a:r>
          </a:p>
        </p:txBody>
      </p:sp>
      <p:pic>
        <p:nvPicPr>
          <p:cNvPr id="4" name="Picture 2" descr="Louis-Nicolas Davout.jpg"/>
          <p:cNvPicPr>
            <a:picLocks noChangeAspect="1" noChangeArrowheads="1"/>
          </p:cNvPicPr>
          <p:nvPr/>
        </p:nvPicPr>
        <p:blipFill rotWithShape="1">
          <a:blip r:embed="rId2">
            <a:extLst>
              <a:ext uri="{28A0092B-C50C-407E-A947-70E740481C1C}">
                <a14:useLocalDpi xmlns:a14="http://schemas.microsoft.com/office/drawing/2010/main" val="0"/>
              </a:ext>
            </a:extLst>
          </a:blip>
          <a:srcRect b="16115"/>
          <a:stretch/>
        </p:blipFill>
        <p:spPr bwMode="auto">
          <a:xfrm>
            <a:off x="10439400" y="18833"/>
            <a:ext cx="1752600" cy="2018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78297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14375"/>
          </a:xfrm>
        </p:spPr>
        <p:txBody>
          <a:bodyPr/>
          <a:lstStyle/>
          <a:p>
            <a:r>
              <a:rPr lang="en-US" dirty="0"/>
              <a:t>Louis Nicolas </a:t>
            </a:r>
            <a:r>
              <a:rPr lang="en-US" dirty="0" err="1"/>
              <a:t>Davout</a:t>
            </a:r>
            <a:endParaRPr lang="en-US" dirty="0"/>
          </a:p>
        </p:txBody>
      </p:sp>
      <p:sp>
        <p:nvSpPr>
          <p:cNvPr id="3" name="Content Placeholder 2"/>
          <p:cNvSpPr>
            <a:spLocks noGrp="1"/>
          </p:cNvSpPr>
          <p:nvPr>
            <p:ph idx="1"/>
          </p:nvPr>
        </p:nvSpPr>
        <p:spPr>
          <a:xfrm>
            <a:off x="381000" y="1266824"/>
            <a:ext cx="10347960" cy="4968875"/>
          </a:xfrm>
        </p:spPr>
        <p:txBody>
          <a:bodyPr>
            <a:normAutofit fontScale="85000" lnSpcReduction="20000"/>
          </a:bodyPr>
          <a:lstStyle/>
          <a:p>
            <a:r>
              <a:rPr lang="en-US" dirty="0"/>
              <a:t>Napoleon, who had great confidence in his abilities finally promoted him to </a:t>
            </a:r>
            <a:r>
              <a:rPr lang="en-US" dirty="0" err="1"/>
              <a:t>général</a:t>
            </a:r>
            <a:r>
              <a:rPr lang="en-US" dirty="0"/>
              <a:t> de division and arranged his marriage to his sister Pauline's sister-in-law </a:t>
            </a:r>
            <a:r>
              <a:rPr lang="en-US" dirty="0" err="1"/>
              <a:t>Aimée</a:t>
            </a:r>
            <a:r>
              <a:rPr lang="en-US" dirty="0"/>
              <a:t> Leclerc, thus making him part of Napoleon's extended family.</a:t>
            </a:r>
          </a:p>
          <a:p>
            <a:r>
              <a:rPr lang="en-US" dirty="0"/>
              <a:t>At the accession of Napoleon as emperor, </a:t>
            </a:r>
            <a:r>
              <a:rPr lang="en-US" dirty="0" err="1"/>
              <a:t>Davout</a:t>
            </a:r>
            <a:r>
              <a:rPr lang="en-US" dirty="0"/>
              <a:t> was one of the generals who was created marshal of France. </a:t>
            </a:r>
            <a:r>
              <a:rPr lang="en-US" dirty="0" err="1"/>
              <a:t>Davout</a:t>
            </a:r>
            <a:r>
              <a:rPr lang="en-US" dirty="0"/>
              <a:t> was the youngest and least experienced of the generals promoted to Marshal, which earned him the hostility of other generals throughout his career. </a:t>
            </a:r>
          </a:p>
          <a:p>
            <a:r>
              <a:rPr lang="en-US" dirty="0"/>
              <a:t>As commander of the III Corps of the Grande Armée, </a:t>
            </a:r>
            <a:r>
              <a:rPr lang="en-US" dirty="0" err="1"/>
              <a:t>Davout</a:t>
            </a:r>
            <a:r>
              <a:rPr lang="en-US" dirty="0"/>
              <a:t> rendered his greatest services. At the Battle of Austerlitz, after a forced march of forty-eight hours, the III Corps bore the brunt of the allies’ attack. </a:t>
            </a:r>
          </a:p>
          <a:p>
            <a:r>
              <a:rPr lang="en-US" dirty="0"/>
              <a:t>In the subsequent War of the Fourth Coalition, </a:t>
            </a:r>
            <a:r>
              <a:rPr lang="en-US" dirty="0" err="1"/>
              <a:t>Davout</a:t>
            </a:r>
            <a:r>
              <a:rPr lang="en-US" dirty="0"/>
              <a:t> with a single corps fought and won the Battle of </a:t>
            </a:r>
            <a:r>
              <a:rPr lang="en-US" dirty="0" err="1"/>
              <a:t>Auerstädt</a:t>
            </a:r>
            <a:r>
              <a:rPr lang="en-US" dirty="0"/>
              <a:t> against the main Prussian army, which had more than twice as many soldiers at its disposal (more than 63,000, to </a:t>
            </a:r>
            <a:r>
              <a:rPr lang="en-US" dirty="0" err="1"/>
              <a:t>Davout's</a:t>
            </a:r>
            <a:r>
              <a:rPr lang="en-US" dirty="0"/>
              <a:t> 28,000). Historian François-Guy </a:t>
            </a:r>
            <a:r>
              <a:rPr lang="en-US" dirty="0" err="1"/>
              <a:t>Hourtoulle</a:t>
            </a:r>
            <a:r>
              <a:rPr lang="en-US" dirty="0"/>
              <a:t> writes: "At Jena, Napoleon won a battle he could not lose. At </a:t>
            </a:r>
            <a:r>
              <a:rPr lang="en-US" dirty="0" err="1"/>
              <a:t>Auerstädt</a:t>
            </a:r>
            <a:r>
              <a:rPr lang="en-US" dirty="0"/>
              <a:t>, </a:t>
            </a:r>
            <a:r>
              <a:rPr lang="en-US" dirty="0" err="1"/>
              <a:t>Davout</a:t>
            </a:r>
            <a:r>
              <a:rPr lang="en-US" dirty="0"/>
              <a:t> won a battle he could not win."</a:t>
            </a:r>
          </a:p>
        </p:txBody>
      </p:sp>
      <p:pic>
        <p:nvPicPr>
          <p:cNvPr id="4" name="Picture 2" descr="Louis-Nicolas Davout.jpg"/>
          <p:cNvPicPr>
            <a:picLocks noChangeAspect="1" noChangeArrowheads="1"/>
          </p:cNvPicPr>
          <p:nvPr/>
        </p:nvPicPr>
        <p:blipFill rotWithShape="1">
          <a:blip r:embed="rId2">
            <a:extLst>
              <a:ext uri="{28A0092B-C50C-407E-A947-70E740481C1C}">
                <a14:useLocalDpi xmlns:a14="http://schemas.microsoft.com/office/drawing/2010/main" val="0"/>
              </a:ext>
            </a:extLst>
          </a:blip>
          <a:srcRect b="16115"/>
          <a:stretch/>
        </p:blipFill>
        <p:spPr bwMode="auto">
          <a:xfrm>
            <a:off x="10565040" y="18833"/>
            <a:ext cx="1626959" cy="1873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9845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49275"/>
          </a:xfrm>
        </p:spPr>
        <p:txBody>
          <a:bodyPr>
            <a:normAutofit fontScale="90000"/>
          </a:bodyPr>
          <a:lstStyle/>
          <a:p>
            <a:r>
              <a:rPr lang="en-US" dirty="0"/>
              <a:t>Louis Nicolas </a:t>
            </a:r>
            <a:r>
              <a:rPr lang="en-US" dirty="0" err="1"/>
              <a:t>Davout</a:t>
            </a:r>
            <a:endParaRPr lang="en-US" dirty="0"/>
          </a:p>
        </p:txBody>
      </p:sp>
      <p:sp>
        <p:nvSpPr>
          <p:cNvPr id="3" name="Content Placeholder 2"/>
          <p:cNvSpPr>
            <a:spLocks noGrp="1"/>
          </p:cNvSpPr>
          <p:nvPr>
            <p:ph idx="1"/>
          </p:nvPr>
        </p:nvSpPr>
        <p:spPr>
          <a:xfrm>
            <a:off x="203200" y="1028700"/>
            <a:ext cx="7493000" cy="4932363"/>
          </a:xfrm>
        </p:spPr>
        <p:txBody>
          <a:bodyPr>
            <a:normAutofit fontScale="70000" lnSpcReduction="20000"/>
          </a:bodyPr>
          <a:lstStyle/>
          <a:p>
            <a:r>
              <a:rPr lang="en-US" dirty="0" err="1"/>
              <a:t>Davout</a:t>
            </a:r>
            <a:r>
              <a:rPr lang="en-US" dirty="0"/>
              <a:t> added to his renown in the campaign of </a:t>
            </a:r>
            <a:r>
              <a:rPr lang="en-US" dirty="0" err="1"/>
              <a:t>Eylau</a:t>
            </a:r>
            <a:r>
              <a:rPr lang="en-US" dirty="0"/>
              <a:t> and </a:t>
            </a:r>
            <a:r>
              <a:rPr lang="en-US" dirty="0" err="1"/>
              <a:t>Friedland</a:t>
            </a:r>
            <a:r>
              <a:rPr lang="en-US" dirty="0"/>
              <a:t>.</a:t>
            </a:r>
          </a:p>
          <a:p>
            <a:r>
              <a:rPr lang="en-US" dirty="0"/>
              <a:t> Napoleon left him as governor-general of the newly created Duchy of Warsaw following the Treaty of </a:t>
            </a:r>
            <a:r>
              <a:rPr lang="en-US" dirty="0" err="1"/>
              <a:t>Tilsit</a:t>
            </a:r>
            <a:r>
              <a:rPr lang="en-US" dirty="0"/>
              <a:t> of 1807, and the next year created him Duke of </a:t>
            </a:r>
            <a:r>
              <a:rPr lang="en-US" dirty="0" err="1"/>
              <a:t>Auerstädt</a:t>
            </a:r>
            <a:r>
              <a:rPr lang="en-US" dirty="0"/>
              <a:t>. </a:t>
            </a:r>
          </a:p>
          <a:p>
            <a:r>
              <a:rPr lang="en-US" dirty="0"/>
              <a:t>In the war of 1809, </a:t>
            </a:r>
            <a:r>
              <a:rPr lang="en-US" dirty="0" err="1"/>
              <a:t>Davout</a:t>
            </a:r>
            <a:r>
              <a:rPr lang="en-US" dirty="0"/>
              <a:t> took part in the actions which culminated in the Battle of </a:t>
            </a:r>
            <a:r>
              <a:rPr lang="en-US" dirty="0" err="1"/>
              <a:t>Eckmühl</a:t>
            </a:r>
            <a:r>
              <a:rPr lang="en-US" dirty="0"/>
              <a:t>, and also distinguished himself in the Battle of Wagram, where he commanded the right wing. He was created Prince of </a:t>
            </a:r>
            <a:r>
              <a:rPr lang="en-US" dirty="0" err="1"/>
              <a:t>Eckmühl</a:t>
            </a:r>
            <a:r>
              <a:rPr lang="en-US" dirty="0"/>
              <a:t> following this campaign…..</a:t>
            </a:r>
          </a:p>
          <a:p>
            <a:r>
              <a:rPr lang="en-US" dirty="0"/>
              <a:t>When Napoleon returned from Elba, </a:t>
            </a:r>
            <a:r>
              <a:rPr lang="en-US" dirty="0" err="1"/>
              <a:t>Davout</a:t>
            </a:r>
            <a:r>
              <a:rPr lang="en-US" dirty="0"/>
              <a:t> rejoined him and was appointed Minister of War. He reorganized the French army insofar as time permitted, and he was so indispensable to the war department that Napoleon kept him in Paris during the Waterloo campaign. To what degree his skill and bravery would have altered the fortunes of the campaign of 1815 can only be surmised, but Napoleon has been criticized for his failure to avail himself in the field of the services of the best general he then possessed. </a:t>
            </a:r>
          </a:p>
          <a:p>
            <a:r>
              <a:rPr lang="en-US" dirty="0"/>
              <a:t>However this is countered with the fact that he was the only possible candidate who had not sworn loyalty to the Bourbons and thus had the integrity his role as Minister of War required.</a:t>
            </a:r>
          </a:p>
          <a:p>
            <a:endParaRPr lang="en-US" dirty="0"/>
          </a:p>
          <a:p>
            <a:endParaRPr lang="en-US" dirty="0"/>
          </a:p>
        </p:txBody>
      </p:sp>
      <p:pic>
        <p:nvPicPr>
          <p:cNvPr id="2050" name="Picture 2" descr="&quot;Napoleon on the field of Eylau&quot; by Antoine-Jean Gr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200" y="365125"/>
            <a:ext cx="3962165" cy="28352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400932" y="3200400"/>
            <a:ext cx="3314700" cy="369332"/>
          </a:xfrm>
          <a:prstGeom prst="rect">
            <a:avLst/>
          </a:prstGeom>
          <a:noFill/>
        </p:spPr>
        <p:txBody>
          <a:bodyPr wrap="square" rtlCol="0">
            <a:spAutoFit/>
          </a:bodyPr>
          <a:lstStyle/>
          <a:p>
            <a:r>
              <a:rPr lang="en-US" dirty="0"/>
              <a:t>Napoleon at the Battle of </a:t>
            </a:r>
            <a:r>
              <a:rPr lang="en-US" dirty="0" err="1"/>
              <a:t>Eylau</a:t>
            </a:r>
            <a:endParaRPr lang="en-US" dirty="0"/>
          </a:p>
        </p:txBody>
      </p:sp>
    </p:spTree>
    <p:extLst>
      <p:ext uri="{BB962C8B-B14F-4D97-AF65-F5344CB8AC3E}">
        <p14:creationId xmlns:p14="http://schemas.microsoft.com/office/powerpoint/2010/main" val="161409670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police: Brigadier </a:t>
            </a:r>
            <a:r>
              <a:rPr lang="en-US" dirty="0" err="1"/>
              <a:t>Blériot</a:t>
            </a:r>
            <a:endParaRPr lang="en-US" dirty="0"/>
          </a:p>
        </p:txBody>
      </p:sp>
      <p:sp>
        <p:nvSpPr>
          <p:cNvPr id="3" name="Content Placeholder 2"/>
          <p:cNvSpPr>
            <a:spLocks noGrp="1"/>
          </p:cNvSpPr>
          <p:nvPr>
            <p:ph idx="1"/>
          </p:nvPr>
        </p:nvSpPr>
        <p:spPr/>
        <p:txBody>
          <a:bodyPr>
            <a:normAutofit/>
          </a:bodyPr>
          <a:lstStyle/>
          <a:p>
            <a:r>
              <a:rPr lang="en-US" dirty="0"/>
              <a:t>Older than </a:t>
            </a:r>
            <a:r>
              <a:rPr lang="en-US" dirty="0" err="1"/>
              <a:t>Emeri</a:t>
            </a:r>
            <a:endParaRPr lang="en-US" dirty="0"/>
          </a:p>
          <a:p>
            <a:r>
              <a:rPr lang="en-US" dirty="0"/>
              <a:t>Despised by </a:t>
            </a:r>
            <a:r>
              <a:rPr lang="en-US" dirty="0" err="1"/>
              <a:t>Emeri</a:t>
            </a:r>
            <a:endParaRPr lang="en-US" dirty="0"/>
          </a:p>
          <a:p>
            <a:r>
              <a:rPr lang="en-US" dirty="0"/>
              <a:t>According to </a:t>
            </a:r>
            <a:r>
              <a:rPr lang="en-US" dirty="0" err="1"/>
              <a:t>Emeri</a:t>
            </a:r>
            <a:r>
              <a:rPr lang="en-US" dirty="0"/>
              <a:t>: simple-minded, uneducated, patient</a:t>
            </a:r>
          </a:p>
          <a:p>
            <a:r>
              <a:rPr lang="en-US" dirty="0" err="1"/>
              <a:t>Emeri’s</a:t>
            </a:r>
            <a:r>
              <a:rPr lang="en-US" dirty="0"/>
              <a:t> only confidante, friend?</a:t>
            </a:r>
          </a:p>
          <a:p>
            <a:r>
              <a:rPr lang="en-US" dirty="0"/>
              <a:t>Believes in </a:t>
            </a:r>
            <a:r>
              <a:rPr lang="en-US" dirty="0" err="1"/>
              <a:t>Hellequin’s</a:t>
            </a:r>
            <a:r>
              <a:rPr lang="en-US" dirty="0"/>
              <a:t> army</a:t>
            </a:r>
          </a:p>
          <a:p>
            <a:r>
              <a:rPr lang="en-US" dirty="0"/>
              <a:t>Always keeps sugar packages in his pocket:</a:t>
            </a:r>
          </a:p>
          <a:p>
            <a:pPr marL="0" indent="0">
              <a:buNone/>
            </a:pPr>
            <a:r>
              <a:rPr lang="en-US" dirty="0"/>
              <a:t>     It ruins the line of his suit</a:t>
            </a:r>
          </a:p>
          <a:p>
            <a:r>
              <a:rPr lang="en-US" dirty="0"/>
              <a:t>Balls up sugar packets &amp; puts in pocket when done</a:t>
            </a:r>
          </a:p>
          <a:p>
            <a:pPr marL="0" indent="0">
              <a:buNone/>
            </a:pPr>
            <a:endParaRPr lang="en-US" dirty="0"/>
          </a:p>
        </p:txBody>
      </p:sp>
      <p:pic>
        <p:nvPicPr>
          <p:cNvPr id="6146" name="Picture 2" descr="Image result for gendarme local"/>
          <p:cNvPicPr>
            <a:picLocks noChangeAspect="1" noChangeArrowheads="1"/>
          </p:cNvPicPr>
          <p:nvPr/>
        </p:nvPicPr>
        <p:blipFill rotWithShape="1">
          <a:blip r:embed="rId2">
            <a:extLst>
              <a:ext uri="{28A0092B-C50C-407E-A947-70E740481C1C}">
                <a14:useLocalDpi xmlns:a14="http://schemas.microsoft.com/office/drawing/2010/main" val="0"/>
              </a:ext>
            </a:extLst>
          </a:blip>
          <a:srcRect t="16333" r="64500" b="7120"/>
          <a:stretch/>
        </p:blipFill>
        <p:spPr bwMode="auto">
          <a:xfrm flipH="1">
            <a:off x="9921240" y="365125"/>
            <a:ext cx="1996440" cy="36455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8563347" y="4189095"/>
            <a:ext cx="3224793" cy="2481579"/>
          </a:xfrm>
          <a:prstGeom prst="rect">
            <a:avLst/>
          </a:prstGeom>
        </p:spPr>
      </p:pic>
      <p:pic>
        <p:nvPicPr>
          <p:cNvPr id="6150" name="Picture 6" descr="Image result for french sugar pack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208835">
            <a:off x="8336629" y="1345846"/>
            <a:ext cx="1228794" cy="107259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balled up pap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5865357"/>
            <a:ext cx="835343" cy="893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46387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4018" y="327706"/>
            <a:ext cx="7073900" cy="866775"/>
          </a:xfrm>
        </p:spPr>
        <p:txBody>
          <a:bodyPr>
            <a:normAutofit fontScale="90000"/>
          </a:bodyPr>
          <a:lstStyle/>
          <a:p>
            <a:r>
              <a:rPr lang="en-US" dirty="0"/>
              <a:t>Fred Vargas</a:t>
            </a:r>
            <a:br>
              <a:rPr lang="en-US" dirty="0"/>
            </a:br>
            <a:r>
              <a:rPr lang="en-US" dirty="0"/>
              <a:t>Activist: The </a:t>
            </a:r>
            <a:r>
              <a:rPr lang="en-US" dirty="0" err="1"/>
              <a:t>Battisti</a:t>
            </a:r>
            <a:r>
              <a:rPr lang="en-US" dirty="0"/>
              <a:t> Affair</a:t>
            </a:r>
          </a:p>
        </p:txBody>
      </p:sp>
      <p:sp>
        <p:nvSpPr>
          <p:cNvPr id="3" name="Content Placeholder 2"/>
          <p:cNvSpPr>
            <a:spLocks noGrp="1"/>
          </p:cNvSpPr>
          <p:nvPr>
            <p:ph idx="1"/>
          </p:nvPr>
        </p:nvSpPr>
        <p:spPr>
          <a:xfrm>
            <a:off x="426720" y="1384300"/>
            <a:ext cx="7700114" cy="5473700"/>
          </a:xfrm>
        </p:spPr>
        <p:txBody>
          <a:bodyPr>
            <a:normAutofit fontScale="85000" lnSpcReduction="20000"/>
          </a:bodyPr>
          <a:lstStyle/>
          <a:p>
            <a:r>
              <a:rPr lang="en-US" dirty="0"/>
              <a:t>Vargas heads a support group for fellow writer Cesare </a:t>
            </a:r>
            <a:r>
              <a:rPr lang="en-US" dirty="0" err="1"/>
              <a:t>Battisti</a:t>
            </a:r>
            <a:r>
              <a:rPr lang="en-US" dirty="0"/>
              <a:t>, an ex-member of the PAC, the paramilitary Marxist squad that operated in the 1970s in Italy.</a:t>
            </a:r>
          </a:p>
          <a:p>
            <a:r>
              <a:rPr lang="en-US" dirty="0"/>
              <a:t>"Instinctively, I dislike injustice," declares Vargas, who has never defended </a:t>
            </a:r>
            <a:r>
              <a:rPr lang="en-US" dirty="0" err="1"/>
              <a:t>Battisti's</a:t>
            </a:r>
            <a:r>
              <a:rPr lang="en-US" dirty="0"/>
              <a:t> membership in the organization, only his innocence of the four murders for which he stands accused. </a:t>
            </a:r>
          </a:p>
          <a:p>
            <a:r>
              <a:rPr lang="en-US" dirty="0"/>
              <a:t>After fleeing his home country, </a:t>
            </a:r>
            <a:r>
              <a:rPr lang="en-US" dirty="0" err="1"/>
              <a:t>Battisti</a:t>
            </a:r>
            <a:r>
              <a:rPr lang="en-US" dirty="0"/>
              <a:t> gained immunity from Mitterrand's government and lived in exile where he turned his experiences into a series of thrillers. Until, that is, over a decade later the order was retracted in what Vargas calls "a political deal between Chirac and Berlusconi.“ </a:t>
            </a:r>
            <a:r>
              <a:rPr lang="en-US" dirty="0" err="1"/>
              <a:t>Battisti</a:t>
            </a:r>
            <a:r>
              <a:rPr lang="en-US" dirty="0"/>
              <a:t> has been in hiding ever since. </a:t>
            </a:r>
          </a:p>
          <a:p>
            <a:r>
              <a:rPr lang="en-US" dirty="0"/>
              <a:t>For two years, Vargas was under observation by the intelligence services (they disappeared from sight over a year ago) and she still believes her phone is frequently tapped. So, is she in contact with </a:t>
            </a:r>
            <a:r>
              <a:rPr lang="en-US" dirty="0" err="1"/>
              <a:t>Battisti</a:t>
            </a:r>
            <a:r>
              <a:rPr lang="en-US" dirty="0"/>
              <a:t>? A smile is her answer.</a:t>
            </a:r>
          </a:p>
        </p:txBody>
      </p:sp>
      <p:pic>
        <p:nvPicPr>
          <p:cNvPr id="22530" name="Picture 2" descr="Image result for the battisti affai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834" y="3528786"/>
            <a:ext cx="3920390" cy="261665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result for fred vargas"/>
          <p:cNvPicPr>
            <a:picLocks noChangeAspect="1" noChangeArrowheads="1"/>
          </p:cNvPicPr>
          <p:nvPr/>
        </p:nvPicPr>
        <p:blipFill rotWithShape="1">
          <a:blip r:embed="rId3">
            <a:extLst>
              <a:ext uri="{28A0092B-C50C-407E-A947-70E740481C1C}">
                <a14:useLocalDpi xmlns:a14="http://schemas.microsoft.com/office/drawing/2010/main" val="0"/>
              </a:ext>
            </a:extLst>
          </a:blip>
          <a:srcRect r="7752"/>
          <a:stretch/>
        </p:blipFill>
        <p:spPr bwMode="auto">
          <a:xfrm>
            <a:off x="8055256" y="137886"/>
            <a:ext cx="4041862" cy="2628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23433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01675"/>
          </a:xfrm>
        </p:spPr>
        <p:txBody>
          <a:bodyPr>
            <a:normAutofit fontScale="90000"/>
          </a:bodyPr>
          <a:lstStyle/>
          <a:p>
            <a:r>
              <a:rPr lang="en-US" dirty="0" err="1"/>
              <a:t>Adamsberg</a:t>
            </a:r>
            <a:r>
              <a:rPr lang="en-US" dirty="0"/>
              <a:t> travels to </a:t>
            </a:r>
            <a:r>
              <a:rPr lang="en-US" dirty="0" err="1"/>
              <a:t>Ordebec</a:t>
            </a:r>
            <a:r>
              <a:rPr lang="en-US" dirty="0"/>
              <a:t> to walk the </a:t>
            </a:r>
            <a:r>
              <a:rPr lang="en-US" dirty="0" err="1"/>
              <a:t>Chemin</a:t>
            </a:r>
            <a:endParaRPr lang="en-US" dirty="0"/>
          </a:p>
        </p:txBody>
      </p:sp>
      <p:sp>
        <p:nvSpPr>
          <p:cNvPr id="3" name="Content Placeholder 2"/>
          <p:cNvSpPr>
            <a:spLocks noGrp="1"/>
          </p:cNvSpPr>
          <p:nvPr>
            <p:ph idx="1"/>
          </p:nvPr>
        </p:nvSpPr>
        <p:spPr>
          <a:xfrm>
            <a:off x="898525" y="1168400"/>
            <a:ext cx="10515600" cy="5008563"/>
          </a:xfrm>
        </p:spPr>
        <p:txBody>
          <a:bodyPr/>
          <a:lstStyle/>
          <a:p>
            <a:r>
              <a:rPr lang="en-US" dirty="0"/>
              <a:t>Train to </a:t>
            </a:r>
            <a:r>
              <a:rPr lang="en-US" dirty="0" err="1"/>
              <a:t>Cérénay</a:t>
            </a:r>
            <a:r>
              <a:rPr lang="en-US" dirty="0"/>
              <a:t>, bus to </a:t>
            </a:r>
            <a:r>
              <a:rPr lang="en-US" dirty="0" err="1"/>
              <a:t>Ordebec</a:t>
            </a:r>
            <a:endParaRPr lang="en-US" dirty="0"/>
          </a:p>
          <a:p>
            <a:r>
              <a:rPr lang="en-US" dirty="0"/>
              <a:t>Superstition: advised to take a cross; put some dirt from the path in pocket; he has a pebble from the river back home</a:t>
            </a:r>
          </a:p>
          <a:p>
            <a:r>
              <a:rPr lang="en-US" dirty="0"/>
              <a:t>The path is 2 long rutted tracks with grass in the middle; on the sides are ditches of brambles, hazel bushes &amp; blackberries</a:t>
            </a:r>
          </a:p>
          <a:p>
            <a:pPr marL="0" indent="0">
              <a:buNone/>
            </a:pPr>
            <a:endParaRPr lang="en-US" dirty="0"/>
          </a:p>
        </p:txBody>
      </p:sp>
      <p:pic>
        <p:nvPicPr>
          <p:cNvPr id="3074" name="Picture 2"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021" y="4305020"/>
            <a:ext cx="3217089" cy="223051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Randonnée sur le GR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2467" y="4305019"/>
            <a:ext cx="2978150" cy="22305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4"/>
          <a:srcRect l="65677" t="83403" r="16021" b="-1"/>
          <a:stretch/>
        </p:blipFill>
        <p:spPr>
          <a:xfrm rot="1032942">
            <a:off x="11353800" y="1154797"/>
            <a:ext cx="582474" cy="528217"/>
          </a:xfrm>
          <a:prstGeom prst="rect">
            <a:avLst/>
          </a:prstGeom>
        </p:spPr>
      </p:pic>
      <p:pic>
        <p:nvPicPr>
          <p:cNvPr id="8" name="Picture 7"/>
          <p:cNvPicPr>
            <a:picLocks noChangeAspect="1"/>
          </p:cNvPicPr>
          <p:nvPr/>
        </p:nvPicPr>
        <p:blipFill>
          <a:blip r:embed="rId5"/>
          <a:stretch>
            <a:fillRect/>
          </a:stretch>
        </p:blipFill>
        <p:spPr>
          <a:xfrm>
            <a:off x="8305800" y="4330352"/>
            <a:ext cx="3048000" cy="2205182"/>
          </a:xfrm>
          <a:prstGeom prst="rect">
            <a:avLst/>
          </a:prstGeom>
        </p:spPr>
      </p:pic>
    </p:spTree>
    <p:extLst>
      <p:ext uri="{BB962C8B-B14F-4D97-AF65-F5344CB8AC3E}">
        <p14:creationId xmlns:p14="http://schemas.microsoft.com/office/powerpoint/2010/main" val="33285478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49275"/>
          </a:xfrm>
        </p:spPr>
        <p:txBody>
          <a:bodyPr>
            <a:normAutofit fontScale="90000"/>
          </a:bodyPr>
          <a:lstStyle/>
          <a:p>
            <a:r>
              <a:rPr lang="en-US" dirty="0" err="1"/>
              <a:t>Léone</a:t>
            </a:r>
            <a:endParaRPr lang="en-US" dirty="0"/>
          </a:p>
        </p:txBody>
      </p:sp>
      <p:sp>
        <p:nvSpPr>
          <p:cNvPr id="3" name="Content Placeholder 2"/>
          <p:cNvSpPr>
            <a:spLocks noGrp="1"/>
          </p:cNvSpPr>
          <p:nvPr>
            <p:ph idx="1"/>
          </p:nvPr>
        </p:nvSpPr>
        <p:spPr>
          <a:xfrm>
            <a:off x="558800" y="914400"/>
            <a:ext cx="7274560" cy="5262563"/>
          </a:xfrm>
        </p:spPr>
        <p:txBody>
          <a:bodyPr/>
          <a:lstStyle/>
          <a:p>
            <a:r>
              <a:rPr lang="en-US" dirty="0"/>
              <a:t>He runs into </a:t>
            </a:r>
            <a:r>
              <a:rPr lang="en-US" dirty="0" err="1"/>
              <a:t>Léone</a:t>
            </a:r>
            <a:r>
              <a:rPr lang="en-US" dirty="0"/>
              <a:t> waiting for her dog, </a:t>
            </a:r>
            <a:r>
              <a:rPr lang="en-US" dirty="0" err="1"/>
              <a:t>Fleg</a:t>
            </a:r>
            <a:r>
              <a:rPr lang="en-US" dirty="0"/>
              <a:t>(</a:t>
            </a:r>
            <a:r>
              <a:rPr lang="en-US" dirty="0" err="1"/>
              <a:t>matic</a:t>
            </a:r>
            <a:r>
              <a:rPr lang="en-US" dirty="0"/>
              <a:t>)- coming back from a </a:t>
            </a:r>
            <a:r>
              <a:rPr lang="en-US" dirty="0" err="1"/>
              <a:t>rendez-vous</a:t>
            </a:r>
            <a:r>
              <a:rPr lang="en-US" dirty="0"/>
              <a:t> with his girlfriend</a:t>
            </a:r>
          </a:p>
          <a:p>
            <a:r>
              <a:rPr lang="en-US" dirty="0"/>
              <a:t>She says “Ello”</a:t>
            </a:r>
          </a:p>
          <a:p>
            <a:r>
              <a:rPr lang="en-US" dirty="0"/>
              <a:t>***She was expecting him: Lionel saw him get off the Paris train &amp; on to the bus; then Bernard told her </a:t>
            </a:r>
          </a:p>
          <a:p>
            <a:r>
              <a:rPr lang="en-US" dirty="0"/>
              <a:t>She informs </a:t>
            </a:r>
            <a:r>
              <a:rPr lang="en-US" dirty="0" err="1"/>
              <a:t>Adamsberg</a:t>
            </a:r>
            <a:r>
              <a:rPr lang="en-US" dirty="0"/>
              <a:t> that Herbier is dead at St. Antony’s Chapel; she found him when she took flowers to the church: St Antony protects animals</a:t>
            </a:r>
          </a:p>
          <a:p>
            <a:endParaRPr lang="en-US" dirty="0"/>
          </a:p>
        </p:txBody>
      </p:sp>
      <p:pic>
        <p:nvPicPr>
          <p:cNvPr id="5" name="Picture 4"/>
          <p:cNvPicPr>
            <a:picLocks noChangeAspect="1"/>
          </p:cNvPicPr>
          <p:nvPr/>
        </p:nvPicPr>
        <p:blipFill>
          <a:blip r:embed="rId2"/>
          <a:stretch>
            <a:fillRect/>
          </a:stretch>
        </p:blipFill>
        <p:spPr>
          <a:xfrm>
            <a:off x="9214485" y="4242435"/>
            <a:ext cx="1866900" cy="2447925"/>
          </a:xfrm>
          <a:prstGeom prst="rect">
            <a:avLst/>
          </a:prstGeom>
        </p:spPr>
      </p:pic>
      <p:pic>
        <p:nvPicPr>
          <p:cNvPr id="4098" name="Picture 2" descr="Image result for old woman sitting on a log"/>
          <p:cNvPicPr>
            <a:picLocks noChangeAspect="1" noChangeArrowheads="1"/>
          </p:cNvPicPr>
          <p:nvPr/>
        </p:nvPicPr>
        <p:blipFill rotWithShape="1">
          <a:blip r:embed="rId3">
            <a:extLst>
              <a:ext uri="{28A0092B-C50C-407E-A947-70E740481C1C}">
                <a14:useLocalDpi xmlns:a14="http://schemas.microsoft.com/office/drawing/2010/main" val="0"/>
              </a:ext>
            </a:extLst>
          </a:blip>
          <a:srcRect l="10261" r="44772" b="11908"/>
          <a:stretch/>
        </p:blipFill>
        <p:spPr bwMode="auto">
          <a:xfrm>
            <a:off x="8942070" y="365125"/>
            <a:ext cx="2411730" cy="3650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0452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800" y="365125"/>
            <a:ext cx="10515600" cy="549275"/>
          </a:xfrm>
        </p:spPr>
        <p:txBody>
          <a:bodyPr>
            <a:normAutofit fontScale="90000"/>
          </a:bodyPr>
          <a:lstStyle/>
          <a:p>
            <a:r>
              <a:rPr lang="en-US" dirty="0"/>
              <a:t>The case in </a:t>
            </a:r>
            <a:r>
              <a:rPr lang="en-US" dirty="0" err="1"/>
              <a:t>Ordebec</a:t>
            </a:r>
            <a:r>
              <a:rPr lang="en-US" dirty="0"/>
              <a:t>: The characters</a:t>
            </a:r>
            <a:br>
              <a:rPr lang="en-US" dirty="0"/>
            </a:br>
            <a:r>
              <a:rPr lang="en-US" dirty="0"/>
              <a:t>Léo(ne)</a:t>
            </a:r>
          </a:p>
        </p:txBody>
      </p:sp>
      <p:sp>
        <p:nvSpPr>
          <p:cNvPr id="3" name="Content Placeholder 2"/>
          <p:cNvSpPr>
            <a:spLocks noGrp="1"/>
          </p:cNvSpPr>
          <p:nvPr>
            <p:ph idx="1"/>
          </p:nvPr>
        </p:nvSpPr>
        <p:spPr>
          <a:xfrm>
            <a:off x="403225" y="1295904"/>
            <a:ext cx="9556750" cy="5262563"/>
          </a:xfrm>
        </p:spPr>
        <p:txBody>
          <a:bodyPr/>
          <a:lstStyle/>
          <a:p>
            <a:r>
              <a:rPr lang="en-US" dirty="0"/>
              <a:t>Loves her dog, </a:t>
            </a:r>
            <a:r>
              <a:rPr lang="en-US" dirty="0" err="1"/>
              <a:t>Fleg</a:t>
            </a:r>
            <a:r>
              <a:rPr lang="en-US" dirty="0"/>
              <a:t>(</a:t>
            </a:r>
            <a:r>
              <a:rPr lang="en-US" dirty="0" err="1"/>
              <a:t>matic</a:t>
            </a:r>
            <a:r>
              <a:rPr lang="en-US" dirty="0"/>
              <a:t>)- and feeds him sugar at 6PM every night</a:t>
            </a:r>
          </a:p>
          <a:p>
            <a:r>
              <a:rPr lang="en-US" dirty="0"/>
              <a:t>She always says “Ello”</a:t>
            </a:r>
          </a:p>
          <a:p>
            <a:r>
              <a:rPr lang="en-US" dirty="0"/>
              <a:t>Is frequently on the </a:t>
            </a:r>
            <a:r>
              <a:rPr lang="en-US" dirty="0" err="1"/>
              <a:t>Chemin</a:t>
            </a:r>
            <a:r>
              <a:rPr lang="en-US" dirty="0"/>
              <a:t> de </a:t>
            </a:r>
            <a:r>
              <a:rPr lang="en-US" dirty="0" err="1"/>
              <a:t>Bonneval</a:t>
            </a:r>
            <a:r>
              <a:rPr lang="en-US" dirty="0"/>
              <a:t>, waiting for her dog</a:t>
            </a:r>
          </a:p>
          <a:p>
            <a:r>
              <a:rPr lang="en-US" dirty="0"/>
              <a:t>Her philosophy: “The world is full of details… And since no detail is ever repeated in exactly the same shape and always sets off other details, there’s no end to it.”</a:t>
            </a:r>
          </a:p>
          <a:p>
            <a:r>
              <a:rPr lang="en-US" dirty="0"/>
              <a:t>Always telling of butterfly wing: important to spot it the moment it moves</a:t>
            </a:r>
          </a:p>
          <a:p>
            <a:r>
              <a:rPr lang="en-US" dirty="0"/>
              <a:t>Was married to the Comte de </a:t>
            </a:r>
            <a:r>
              <a:rPr lang="en-US" dirty="0" err="1"/>
              <a:t>Valléray</a:t>
            </a:r>
            <a:r>
              <a:rPr lang="en-US" dirty="0"/>
              <a:t> when young</a:t>
            </a:r>
          </a:p>
          <a:p>
            <a:r>
              <a:rPr lang="en-US" dirty="0"/>
              <a:t>Ran a B&amp;B, Chez Léo, with her 2</a:t>
            </a:r>
            <a:r>
              <a:rPr lang="en-US" baseline="30000" dirty="0"/>
              <a:t>nd</a:t>
            </a:r>
            <a:r>
              <a:rPr lang="en-US" dirty="0"/>
              <a:t> husband</a:t>
            </a:r>
          </a:p>
          <a:p>
            <a:endParaRPr lang="en-US" dirty="0"/>
          </a:p>
        </p:txBody>
      </p:sp>
      <p:pic>
        <p:nvPicPr>
          <p:cNvPr id="7172" name="Picture 4" descr="Image result for very old french wom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04400" y="119063"/>
            <a:ext cx="2184400" cy="35620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9163050" y="5425496"/>
            <a:ext cx="3028950" cy="1514475"/>
          </a:xfrm>
          <a:prstGeom prst="rect">
            <a:avLst/>
          </a:prstGeom>
        </p:spPr>
      </p:pic>
      <p:grpSp>
        <p:nvGrpSpPr>
          <p:cNvPr id="11" name="Group 10"/>
          <p:cNvGrpSpPr/>
          <p:nvPr/>
        </p:nvGrpSpPr>
        <p:grpSpPr>
          <a:xfrm>
            <a:off x="9529941" y="3963197"/>
            <a:ext cx="2301240" cy="1546464"/>
            <a:chOff x="9280525" y="3744303"/>
            <a:chExt cx="2301240" cy="1546464"/>
          </a:xfrm>
        </p:grpSpPr>
        <p:pic>
          <p:nvPicPr>
            <p:cNvPr id="7170" name="Picture 2" descr="Image result for dog and sug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0525" y="3744303"/>
              <a:ext cx="2184400" cy="134424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sugar cube"/>
            <p:cNvPicPr>
              <a:picLocks noChangeAspect="1" noChangeArrowheads="1"/>
            </p:cNvPicPr>
            <p:nvPr/>
          </p:nvPicPr>
          <p:blipFill rotWithShape="1">
            <a:blip r:embed="rId5">
              <a:extLst>
                <a:ext uri="{28A0092B-C50C-407E-A947-70E740481C1C}">
                  <a14:useLocalDpi xmlns:a14="http://schemas.microsoft.com/office/drawing/2010/main" val="0"/>
                </a:ext>
              </a:extLst>
            </a:blip>
            <a:srcRect l="26444" t="16402" r="26270"/>
            <a:stretch/>
          </p:blipFill>
          <p:spPr bwMode="auto">
            <a:xfrm>
              <a:off x="11033125" y="4745172"/>
              <a:ext cx="548640" cy="54559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9284815" y="-617"/>
            <a:ext cx="1378353" cy="831606"/>
            <a:chOff x="9284815" y="-617"/>
            <a:chExt cx="1378353" cy="831606"/>
          </a:xfrm>
        </p:grpSpPr>
        <p:sp>
          <p:nvSpPr>
            <p:cNvPr id="5" name="Speech Bubble: Oval 4"/>
            <p:cNvSpPr/>
            <p:nvPr/>
          </p:nvSpPr>
          <p:spPr>
            <a:xfrm rot="20373342" flipH="1">
              <a:off x="9284815" y="24872"/>
              <a:ext cx="1219200" cy="806117"/>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8995785">
              <a:off x="9453493" y="-617"/>
              <a:ext cx="1209675" cy="523220"/>
            </a:xfrm>
            <a:prstGeom prst="rect">
              <a:avLst/>
            </a:prstGeom>
            <a:noFill/>
          </p:spPr>
          <p:txBody>
            <a:bodyPr wrap="square" rtlCol="0">
              <a:spAutoFit/>
            </a:bodyPr>
            <a:lstStyle/>
            <a:p>
              <a:r>
                <a:rPr lang="en-US" sz="2800" dirty="0"/>
                <a:t>Ello</a:t>
              </a:r>
            </a:p>
          </p:txBody>
        </p:sp>
      </p:grpSp>
      <p:pic>
        <p:nvPicPr>
          <p:cNvPr id="10" name="Picture 9"/>
          <p:cNvPicPr>
            <a:picLocks noChangeAspect="1"/>
          </p:cNvPicPr>
          <p:nvPr/>
        </p:nvPicPr>
        <p:blipFill>
          <a:blip r:embed="rId6"/>
          <a:stretch>
            <a:fillRect/>
          </a:stretch>
        </p:blipFill>
        <p:spPr>
          <a:xfrm>
            <a:off x="2734945" y="2265796"/>
            <a:ext cx="5040630" cy="2822753"/>
          </a:xfrm>
          <a:prstGeom prst="rect">
            <a:avLst/>
          </a:prstGeom>
        </p:spPr>
      </p:pic>
    </p:spTree>
    <p:extLst>
      <p:ext uri="{BB962C8B-B14F-4D97-AF65-F5344CB8AC3E}">
        <p14:creationId xmlns:p14="http://schemas.microsoft.com/office/powerpoint/2010/main" val="301580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additive="base">
                                        <p:cTn id="4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childTnLst>
                                </p:cTn>
                              </p:par>
                            </p:childTnLst>
                          </p:cTn>
                        </p:par>
                        <p:par>
                          <p:cTn id="48" fill="hold">
                            <p:stCondLst>
                              <p:cond delay="0"/>
                            </p:stCondLst>
                            <p:childTnLst>
                              <p:par>
                                <p:cTn id="49" presetID="26" presetClass="path" presetSubtype="0" accel="50000" decel="50000" fill="hold" nodeType="afterEffect">
                                  <p:stCondLst>
                                    <p:cond delay="0"/>
                                  </p:stCondLst>
                                  <p:childTnLst>
                                    <p:animMotion origin="layout" path="M -0.20664 -0.01134 C -0.20664 0.1537 -0.13307 0.28843 -0.04258 0.28843 C 0.06406 0.28843 0.10247 0.13912 0.11888 0.04861 L 0.13529 -0.07153 C 0.15156 -0.1618 0.19258 -0.31065 0.31289 -0.31065 C 0.38958 -0.31065 0.47721 -0.17662 0.47721 -0.01134 C 0.47721 0.1537 0.38958 0.28843 0.31289 0.28843 C 0.19258 0.28843 0.15156 0.13912 0.13529 0.04861 L 0.11888 -0.07153 C 0.10247 -0.1618 0.06406 -0.31065 -0.04258 -0.31065 C -0.13307 -0.31065 -0.20664 -0.17662 -0.20664 -0.01134 Z " pathEditMode="relative" rAng="0" ptsTypes="AAAAAAAAAAA">
                                      <p:cBhvr>
                                        <p:cTn id="50" dur="2000" fill="hold"/>
                                        <p:tgtEl>
                                          <p:spTgt spid="10"/>
                                        </p:tgtEl>
                                        <p:attrNameLst>
                                          <p:attrName>ppt_x</p:attrName>
                                          <p:attrName>ppt_y</p:attrName>
                                        </p:attrNameLst>
                                      </p:cBhvr>
                                      <p:rCtr x="34193" y="23"/>
                                    </p:animMotion>
                                  </p:childTnLst>
                                </p:cTn>
                              </p:par>
                            </p:childTnLst>
                          </p:cTn>
                        </p:par>
                        <p:par>
                          <p:cTn id="51" fill="hold">
                            <p:stCondLst>
                              <p:cond delay="2000"/>
                            </p:stCondLst>
                            <p:childTnLst>
                              <p:par>
                                <p:cTn id="52" presetID="1" presetClass="exit" presetSubtype="0" fill="hold" nodeType="afterEffect">
                                  <p:stCondLst>
                                    <p:cond delay="0"/>
                                  </p:stCondLst>
                                  <p:childTnLst>
                                    <p:set>
                                      <p:cBhvr>
                                        <p:cTn id="53" dur="1" fill="hold">
                                          <p:stCondLst>
                                            <p:cond delay="0"/>
                                          </p:stCondLst>
                                        </p:cTn>
                                        <p:tgtEl>
                                          <p:spTgt spid="10"/>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3">
                                            <p:txEl>
                                              <p:pRg st="5" end="5"/>
                                            </p:txEl>
                                          </p:spTgt>
                                        </p:tgtEl>
                                        <p:attrNameLst>
                                          <p:attrName>style.visibility</p:attrName>
                                        </p:attrNameLst>
                                      </p:cBhvr>
                                      <p:to>
                                        <p:strVal val="visible"/>
                                      </p:to>
                                    </p:set>
                                    <p:anim calcmode="lin" valueType="num">
                                      <p:cBhvr additive="base">
                                        <p:cTn id="5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3">
                                            <p:txEl>
                                              <p:pRg st="6" end="6"/>
                                            </p:txEl>
                                          </p:spTgt>
                                        </p:tgtEl>
                                        <p:attrNameLst>
                                          <p:attrName>style.visibility</p:attrName>
                                        </p:attrNameLst>
                                      </p:cBhvr>
                                      <p:to>
                                        <p:strVal val="visible"/>
                                      </p:to>
                                    </p:set>
                                    <p:anim calcmode="lin" valueType="num">
                                      <p:cBhvr additive="base">
                                        <p:cTn id="64"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additive="base">
                                        <p:cTn id="70" dur="500" fill="hold"/>
                                        <p:tgtEl>
                                          <p:spTgt spid="6"/>
                                        </p:tgtEl>
                                        <p:attrNameLst>
                                          <p:attrName>ppt_x</p:attrName>
                                        </p:attrNameLst>
                                      </p:cBhvr>
                                      <p:tavLst>
                                        <p:tav tm="0">
                                          <p:val>
                                            <p:strVal val="#ppt_x"/>
                                          </p:val>
                                        </p:tav>
                                        <p:tav tm="100000">
                                          <p:val>
                                            <p:strVal val="#ppt_x"/>
                                          </p:val>
                                        </p:tav>
                                      </p:tavLst>
                                    </p:anim>
                                    <p:anim calcmode="lin" valueType="num">
                                      <p:cBhvr additive="base">
                                        <p:cTn id="7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 y="242719"/>
            <a:ext cx="10515600" cy="1325563"/>
          </a:xfrm>
        </p:spPr>
        <p:txBody>
          <a:bodyPr/>
          <a:lstStyle/>
          <a:p>
            <a:r>
              <a:rPr lang="en-US" dirty="0"/>
              <a:t>The case in </a:t>
            </a:r>
            <a:r>
              <a:rPr lang="en-US" dirty="0" err="1"/>
              <a:t>Ordebec</a:t>
            </a:r>
            <a:r>
              <a:rPr lang="en-US" dirty="0"/>
              <a:t>: The characters</a:t>
            </a:r>
            <a:br>
              <a:rPr lang="en-US" dirty="0"/>
            </a:br>
            <a:r>
              <a:rPr lang="en-US" dirty="0"/>
              <a:t>The Doomed</a:t>
            </a:r>
          </a:p>
        </p:txBody>
      </p:sp>
      <p:sp>
        <p:nvSpPr>
          <p:cNvPr id="3" name="Content Placeholder 2"/>
          <p:cNvSpPr>
            <a:spLocks noGrp="1"/>
          </p:cNvSpPr>
          <p:nvPr>
            <p:ph idx="1"/>
          </p:nvPr>
        </p:nvSpPr>
        <p:spPr>
          <a:xfrm>
            <a:off x="472440" y="1690688"/>
            <a:ext cx="10515600" cy="4589463"/>
          </a:xfrm>
        </p:spPr>
        <p:txBody>
          <a:bodyPr>
            <a:normAutofit fontScale="70000" lnSpcReduction="20000"/>
          </a:bodyPr>
          <a:lstStyle/>
          <a:p>
            <a:pPr marL="0" indent="0">
              <a:buNone/>
            </a:pPr>
            <a:r>
              <a:rPr lang="en-US" sz="4500" dirty="0"/>
              <a:t>Michel Herbier</a:t>
            </a:r>
          </a:p>
          <a:p>
            <a:r>
              <a:rPr lang="en-US" dirty="0"/>
              <a:t>Widower for 15 years, retired, 64 years old</a:t>
            </a:r>
          </a:p>
          <a:p>
            <a:r>
              <a:rPr lang="en-US" dirty="0"/>
              <a:t>a pensioner &amp; keen hunter -disappeared on his moped with his shotgun</a:t>
            </a:r>
          </a:p>
          <a:p>
            <a:r>
              <a:rPr lang="en-US" dirty="0"/>
              <a:t>Lives near the </a:t>
            </a:r>
            <a:r>
              <a:rPr lang="en-US" dirty="0" err="1"/>
              <a:t>Bigard</a:t>
            </a:r>
            <a:r>
              <a:rPr lang="en-US" dirty="0"/>
              <a:t> Woods, near the old trash dump, across the street from the </a:t>
            </a:r>
            <a:r>
              <a:rPr lang="en-US" dirty="0" err="1"/>
              <a:t>Hébrards</a:t>
            </a:r>
            <a:endParaRPr lang="en-US" dirty="0"/>
          </a:p>
          <a:p>
            <a:r>
              <a:rPr lang="en-US" dirty="0"/>
              <a:t>Has been missing a week when </a:t>
            </a:r>
            <a:r>
              <a:rPr lang="en-US" dirty="0" err="1"/>
              <a:t>Mme</a:t>
            </a:r>
            <a:r>
              <a:rPr lang="en-US" dirty="0"/>
              <a:t> </a:t>
            </a:r>
            <a:r>
              <a:rPr lang="en-US" dirty="0" err="1"/>
              <a:t>Vendermot</a:t>
            </a:r>
            <a:r>
              <a:rPr lang="en-US" dirty="0"/>
              <a:t> comes to Paris </a:t>
            </a:r>
          </a:p>
          <a:p>
            <a:r>
              <a:rPr lang="en-US" dirty="0"/>
              <a:t>Police entered his house (after a week) and found the contents of his 2 freezers scattered all over the floor</a:t>
            </a:r>
          </a:p>
          <a:p>
            <a:r>
              <a:rPr lang="en-US" dirty="0"/>
              <a:t>Disgusting hunter-kills only females &amp; young animals; expelled from the </a:t>
            </a:r>
            <a:r>
              <a:rPr lang="en-US" dirty="0" err="1"/>
              <a:t>Ordebec</a:t>
            </a:r>
            <a:r>
              <a:rPr lang="en-US" dirty="0"/>
              <a:t> Hunters’ League</a:t>
            </a:r>
          </a:p>
          <a:p>
            <a:r>
              <a:rPr lang="en-US" dirty="0"/>
              <a:t>Everyone hated him- a brute, a horrible man (except </a:t>
            </a:r>
            <a:r>
              <a:rPr lang="en-US" dirty="0" err="1"/>
              <a:t>Vendermot</a:t>
            </a:r>
            <a:r>
              <a:rPr lang="en-US" dirty="0"/>
              <a:t> </a:t>
            </a:r>
            <a:r>
              <a:rPr lang="en-US" dirty="0" err="1"/>
              <a:t>père</a:t>
            </a:r>
            <a:r>
              <a:rPr lang="en-US" dirty="0"/>
              <a:t>- his buddy in evil)</a:t>
            </a:r>
          </a:p>
          <a:p>
            <a:r>
              <a:rPr lang="en-US" dirty="0"/>
              <a:t>Last seen by the </a:t>
            </a:r>
            <a:r>
              <a:rPr lang="en-US" dirty="0" err="1"/>
              <a:t>Hébrards</a:t>
            </a:r>
            <a:r>
              <a:rPr lang="en-US" dirty="0"/>
              <a:t>- who saw him go off at 6PM a week ago &amp; didn’t give them the mailbox key as per  usual</a:t>
            </a:r>
          </a:p>
          <a:p>
            <a:r>
              <a:rPr lang="en-US" dirty="0"/>
              <a:t>Was found shot with his own gun in Church of Saint Anthony, barrel pointing at his forehead; suicide? Anticipating his destiny &amp; escapes eternal punishment by act of contrition?</a:t>
            </a:r>
          </a:p>
          <a:p>
            <a:r>
              <a:rPr lang="en-US" dirty="0"/>
              <a:t>Unusual to shoot yourself from 10cm &amp; not have barrel touching forehead</a:t>
            </a:r>
          </a:p>
          <a:p>
            <a:endParaRPr lang="en-US" dirty="0"/>
          </a:p>
          <a:p>
            <a:endParaRPr lang="en-US" dirty="0"/>
          </a:p>
        </p:txBody>
      </p:sp>
      <p:pic>
        <p:nvPicPr>
          <p:cNvPr id="8194" name="Picture 2" descr="Image result for poacher"/>
          <p:cNvPicPr>
            <a:picLocks noChangeAspect="1" noChangeArrowheads="1"/>
          </p:cNvPicPr>
          <p:nvPr/>
        </p:nvPicPr>
        <p:blipFill rotWithShape="1">
          <a:blip r:embed="rId2">
            <a:extLst>
              <a:ext uri="{28A0092B-C50C-407E-A947-70E740481C1C}">
                <a14:useLocalDpi xmlns:a14="http://schemas.microsoft.com/office/drawing/2010/main" val="0"/>
              </a:ext>
            </a:extLst>
          </a:blip>
          <a:srcRect l="18533" r="18268"/>
          <a:stretch/>
        </p:blipFill>
        <p:spPr bwMode="auto">
          <a:xfrm>
            <a:off x="9662160" y="-1608"/>
            <a:ext cx="2529840" cy="266860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6392227" y="778146"/>
            <a:ext cx="2751773" cy="912542"/>
          </a:xfrm>
          <a:prstGeom prst="rect">
            <a:avLst/>
          </a:prstGeom>
        </p:spPr>
      </p:pic>
      <p:pic>
        <p:nvPicPr>
          <p:cNvPr id="7" name="Picture 6"/>
          <p:cNvPicPr>
            <a:picLocks noChangeAspect="1"/>
          </p:cNvPicPr>
          <p:nvPr/>
        </p:nvPicPr>
        <p:blipFill rotWithShape="1">
          <a:blip r:embed="rId4"/>
          <a:srcRect t="18633"/>
          <a:stretch/>
        </p:blipFill>
        <p:spPr>
          <a:xfrm>
            <a:off x="10356783" y="5181600"/>
            <a:ext cx="1835217" cy="1676400"/>
          </a:xfrm>
          <a:prstGeom prst="rect">
            <a:avLst/>
          </a:prstGeom>
        </p:spPr>
      </p:pic>
    </p:spTree>
    <p:extLst>
      <p:ext uri="{BB962C8B-B14F-4D97-AF65-F5344CB8AC3E}">
        <p14:creationId xmlns:p14="http://schemas.microsoft.com/office/powerpoint/2010/main" val="2018497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9" end="9"/>
                                            </p:txEl>
                                          </p:spTgt>
                                        </p:tgtEl>
                                        <p:attrNameLst>
                                          <p:attrName>ppt_y</p:attrName>
                                        </p:attrNameLst>
                                      </p:cBhvr>
                                      <p:tavLst>
                                        <p:tav tm="0">
                                          <p:val>
                                            <p:strVal val="1+#ppt_h/2"/>
                                          </p:val>
                                        </p:tav>
                                        <p:tav tm="100000">
                                          <p:val>
                                            <p:strVal val="#ppt_y"/>
                                          </p:val>
                                        </p:tav>
                                      </p:tavLst>
                                    </p:anim>
                                  </p:childTnLst>
                                </p:cTn>
                              </p:par>
                              <p:par>
                                <p:cTn id="57" presetID="22" presetClass="entr" presetSubtype="4"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3">
                                            <p:txEl>
                                              <p:pRg st="10" end="10"/>
                                            </p:txEl>
                                          </p:spTgt>
                                        </p:tgtEl>
                                        <p:attrNameLst>
                                          <p:attrName>style.visibility</p:attrName>
                                        </p:attrNameLst>
                                      </p:cBhvr>
                                      <p:to>
                                        <p:strVal val="visible"/>
                                      </p:to>
                                    </p:set>
                                    <p:anim calcmode="lin" valueType="num">
                                      <p:cBhvr additive="base">
                                        <p:cTn id="64"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85775"/>
          </a:xfrm>
        </p:spPr>
        <p:txBody>
          <a:bodyPr>
            <a:normAutofit fontScale="90000"/>
          </a:bodyPr>
          <a:lstStyle/>
          <a:p>
            <a:r>
              <a:rPr lang="en-US" dirty="0" err="1"/>
              <a:t>Léone</a:t>
            </a:r>
            <a:r>
              <a:rPr lang="en-US" dirty="0"/>
              <a:t> attacked</a:t>
            </a:r>
          </a:p>
        </p:txBody>
      </p:sp>
      <p:sp>
        <p:nvSpPr>
          <p:cNvPr id="3" name="Content Placeholder 2"/>
          <p:cNvSpPr>
            <a:spLocks noGrp="1"/>
          </p:cNvSpPr>
          <p:nvPr>
            <p:ph idx="1"/>
          </p:nvPr>
        </p:nvSpPr>
        <p:spPr>
          <a:xfrm>
            <a:off x="838200" y="952500"/>
            <a:ext cx="9474200" cy="5224463"/>
          </a:xfrm>
        </p:spPr>
        <p:txBody>
          <a:bodyPr/>
          <a:lstStyle/>
          <a:p>
            <a:r>
              <a:rPr lang="en-US" dirty="0"/>
              <a:t>***She invites </a:t>
            </a:r>
            <a:r>
              <a:rPr lang="en-US" dirty="0" err="1"/>
              <a:t>Adamsberg</a:t>
            </a:r>
            <a:r>
              <a:rPr lang="en-US" dirty="0"/>
              <a:t> to stay at her former B&amp;B- because he missed the bus; he has a friend in </a:t>
            </a:r>
            <a:r>
              <a:rPr lang="en-US" dirty="0" err="1"/>
              <a:t>Haroncourt</a:t>
            </a:r>
            <a:r>
              <a:rPr lang="en-US" dirty="0"/>
              <a:t> Robert </a:t>
            </a:r>
            <a:r>
              <a:rPr lang="en-US" dirty="0" err="1"/>
              <a:t>Binet</a:t>
            </a:r>
            <a:r>
              <a:rPr lang="en-US" dirty="0"/>
              <a:t> who is the “petit cousin” of Léo</a:t>
            </a:r>
          </a:p>
          <a:p>
            <a:r>
              <a:rPr lang="en-US" dirty="0"/>
              <a:t>Found in her dining room, her head covered with blood, dog whining</a:t>
            </a:r>
          </a:p>
          <a:p>
            <a:r>
              <a:rPr lang="en-US" dirty="0"/>
              <a:t>In coma in hospital; </a:t>
            </a:r>
            <a:r>
              <a:rPr lang="en-US" dirty="0" err="1"/>
              <a:t>Adamsberg</a:t>
            </a:r>
            <a:r>
              <a:rPr lang="en-US" dirty="0"/>
              <a:t> orders round the clock watch</a:t>
            </a:r>
          </a:p>
          <a:p>
            <a:r>
              <a:rPr lang="en-US" dirty="0" err="1"/>
              <a:t>Emeri</a:t>
            </a:r>
            <a:r>
              <a:rPr lang="en-US" dirty="0"/>
              <a:t> is suspended from case; calls </a:t>
            </a:r>
            <a:r>
              <a:rPr lang="en-US" dirty="0" err="1"/>
              <a:t>Adamsberg</a:t>
            </a:r>
            <a:r>
              <a:rPr lang="en-US" dirty="0"/>
              <a:t> to take over; doesn’t want the captain from </a:t>
            </a:r>
            <a:r>
              <a:rPr lang="en-US" dirty="0" err="1"/>
              <a:t>Lisieux</a:t>
            </a:r>
            <a:r>
              <a:rPr lang="en-US" dirty="0"/>
              <a:t> to take over: will get the Comte de </a:t>
            </a:r>
            <a:r>
              <a:rPr lang="en-US" dirty="0" err="1"/>
              <a:t>Valléray</a:t>
            </a:r>
            <a:r>
              <a:rPr lang="en-US" dirty="0"/>
              <a:t> to wangle some strings</a:t>
            </a:r>
          </a:p>
          <a:p>
            <a:r>
              <a:rPr lang="en-US" dirty="0" err="1"/>
              <a:t>Adamsberg</a:t>
            </a:r>
            <a:r>
              <a:rPr lang="en-US" dirty="0"/>
              <a:t> gets Léo to talk for a minute: </a:t>
            </a:r>
          </a:p>
          <a:p>
            <a:pPr marL="0" indent="0">
              <a:buNone/>
            </a:pPr>
            <a:r>
              <a:rPr lang="en-US" dirty="0"/>
              <a:t>	she says “Ello, </a:t>
            </a:r>
            <a:r>
              <a:rPr lang="en-US" dirty="0" err="1"/>
              <a:t>Fleg</a:t>
            </a:r>
            <a:r>
              <a:rPr lang="en-US" dirty="0"/>
              <a:t>, sugar”</a:t>
            </a:r>
          </a:p>
        </p:txBody>
      </p:sp>
      <p:pic>
        <p:nvPicPr>
          <p:cNvPr id="4" name="Picture 4" descr="Image result for very old french wom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12400" y="119063"/>
            <a:ext cx="1676400" cy="273367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9852342" y="5298304"/>
            <a:ext cx="2421325" cy="1559696"/>
            <a:chOff x="9852342" y="5298304"/>
            <a:chExt cx="2421325" cy="1559696"/>
          </a:xfrm>
        </p:grpSpPr>
        <p:pic>
          <p:nvPicPr>
            <p:cNvPr id="9218" name="Picture 2" descr="Image result for old lady on flo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52342" y="5298304"/>
              <a:ext cx="2136458" cy="1559696"/>
            </a:xfrm>
            <a:prstGeom prst="rect">
              <a:avLst/>
            </a:prstGeom>
            <a:noFill/>
            <a:extLst>
              <a:ext uri="{909E8E84-426E-40DD-AFC4-6F175D3DCCD1}">
                <a14:hiddenFill xmlns:a14="http://schemas.microsoft.com/office/drawing/2010/main">
                  <a:solidFill>
                    <a:srgbClr val="FFFFFF"/>
                  </a:solidFill>
                </a14:hiddenFill>
              </a:ext>
            </a:extLst>
          </p:spPr>
        </p:pic>
        <p:sp>
          <p:nvSpPr>
            <p:cNvPr id="5" name="Partial Circle 4"/>
            <p:cNvSpPr/>
            <p:nvPr/>
          </p:nvSpPr>
          <p:spPr>
            <a:xfrm rot="20422855" flipH="1">
              <a:off x="11206192" y="5867126"/>
              <a:ext cx="1067475" cy="694667"/>
            </a:xfrm>
            <a:prstGeom prst="pi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4100247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additive="base">
                                        <p:cTn id="4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Doomed</a:t>
            </a:r>
          </a:p>
        </p:txBody>
      </p:sp>
      <p:sp>
        <p:nvSpPr>
          <p:cNvPr id="3" name="Content Placeholder 2"/>
          <p:cNvSpPr>
            <a:spLocks noGrp="1"/>
          </p:cNvSpPr>
          <p:nvPr>
            <p:ph idx="1"/>
          </p:nvPr>
        </p:nvSpPr>
        <p:spPr>
          <a:xfrm>
            <a:off x="444500" y="1851025"/>
            <a:ext cx="8013700" cy="4351338"/>
          </a:xfrm>
        </p:spPr>
        <p:txBody>
          <a:bodyPr>
            <a:normAutofit fontScale="85000" lnSpcReduction="20000"/>
          </a:bodyPr>
          <a:lstStyle/>
          <a:p>
            <a:pPr marL="0" indent="0">
              <a:buNone/>
            </a:pPr>
            <a:r>
              <a:rPr lang="en-US" sz="4200" dirty="0"/>
              <a:t>Jean </a:t>
            </a:r>
            <a:r>
              <a:rPr lang="en-US" sz="4200" dirty="0" err="1"/>
              <a:t>Glayeux</a:t>
            </a:r>
            <a:endParaRPr lang="en-US" sz="4200" dirty="0"/>
          </a:p>
          <a:p>
            <a:r>
              <a:rPr lang="en-US" dirty="0"/>
              <a:t>Homosexual- has a boyfriend who works for the local paper</a:t>
            </a:r>
          </a:p>
          <a:p>
            <a:r>
              <a:rPr lang="en-US" dirty="0"/>
              <a:t>Aggressive, violent, well-educated, ruthless, disagreeable</a:t>
            </a:r>
          </a:p>
          <a:p>
            <a:r>
              <a:rPr lang="en-US" dirty="0"/>
              <a:t>Thinks people in </a:t>
            </a:r>
            <a:r>
              <a:rPr lang="en-US" dirty="0" err="1"/>
              <a:t>Ordebec</a:t>
            </a:r>
            <a:r>
              <a:rPr lang="en-US" dirty="0"/>
              <a:t> are dumb yokels</a:t>
            </a:r>
          </a:p>
          <a:p>
            <a:r>
              <a:rPr lang="en-US" dirty="0"/>
              <a:t>A real artist: makes stained glass windows</a:t>
            </a:r>
          </a:p>
          <a:p>
            <a:r>
              <a:rPr lang="en-US" dirty="0"/>
              <a:t>Lives with </a:t>
            </a:r>
            <a:r>
              <a:rPr lang="en-US" dirty="0" err="1"/>
              <a:t>Mortembot</a:t>
            </a:r>
            <a:r>
              <a:rPr lang="en-US" dirty="0"/>
              <a:t>, his cousin</a:t>
            </a:r>
          </a:p>
          <a:p>
            <a:r>
              <a:rPr lang="en-US" dirty="0"/>
              <a:t>7 years ago, his assistant fell from a scaffolding in a church; </a:t>
            </a:r>
            <a:r>
              <a:rPr lang="en-US" dirty="0" err="1"/>
              <a:t>Glayeux</a:t>
            </a:r>
            <a:r>
              <a:rPr lang="en-US" dirty="0"/>
              <a:t> was there with him 20m up (assistant was just about to begin a big contract to refurbish windows on his own)</a:t>
            </a:r>
          </a:p>
          <a:p>
            <a:r>
              <a:rPr lang="en-US" dirty="0"/>
              <a:t>refuses police protection</a:t>
            </a:r>
          </a:p>
          <a:p>
            <a:r>
              <a:rPr lang="en-US" dirty="0"/>
              <a:t>Is killed with the </a:t>
            </a:r>
            <a:r>
              <a:rPr lang="en-US" dirty="0" err="1"/>
              <a:t>Vendermot’s</a:t>
            </a:r>
            <a:r>
              <a:rPr lang="en-US" dirty="0"/>
              <a:t> axe; found by </a:t>
            </a:r>
            <a:r>
              <a:rPr lang="en-US" dirty="0" err="1"/>
              <a:t>Mortembot</a:t>
            </a:r>
            <a:r>
              <a:rPr lang="en-US" dirty="0"/>
              <a:t> in their house </a:t>
            </a:r>
          </a:p>
          <a:p>
            <a:endParaRPr lang="en-US" dirty="0"/>
          </a:p>
          <a:p>
            <a:pPr marL="0" indent="0">
              <a:buNone/>
            </a:pPr>
            <a:endParaRPr lang="en-US" dirty="0"/>
          </a:p>
          <a:p>
            <a:pPr marL="0" indent="0">
              <a:buNone/>
            </a:pPr>
            <a:endParaRPr lang="en-US" dirty="0"/>
          </a:p>
          <a:p>
            <a:endParaRPr lang="en-US" dirty="0"/>
          </a:p>
        </p:txBody>
      </p:sp>
      <p:pic>
        <p:nvPicPr>
          <p:cNvPr id="5" name="Picture 4"/>
          <p:cNvPicPr>
            <a:picLocks noChangeAspect="1"/>
          </p:cNvPicPr>
          <p:nvPr/>
        </p:nvPicPr>
        <p:blipFill rotWithShape="1">
          <a:blip r:embed="rId2"/>
          <a:srcRect l="8331" r="15178"/>
          <a:stretch/>
        </p:blipFill>
        <p:spPr>
          <a:xfrm>
            <a:off x="8564880" y="1027906"/>
            <a:ext cx="3573280" cy="2812574"/>
          </a:xfrm>
          <a:prstGeom prst="rect">
            <a:avLst/>
          </a:prstGeom>
        </p:spPr>
      </p:pic>
      <p:pic>
        <p:nvPicPr>
          <p:cNvPr id="6" name="Picture 5"/>
          <p:cNvPicPr>
            <a:picLocks noChangeAspect="1"/>
          </p:cNvPicPr>
          <p:nvPr/>
        </p:nvPicPr>
        <p:blipFill>
          <a:blip r:embed="rId3"/>
          <a:stretch>
            <a:fillRect/>
          </a:stretch>
        </p:blipFill>
        <p:spPr>
          <a:xfrm>
            <a:off x="9488977" y="4693761"/>
            <a:ext cx="2268389" cy="1699102"/>
          </a:xfrm>
          <a:prstGeom prst="rect">
            <a:avLst/>
          </a:prstGeom>
        </p:spPr>
      </p:pic>
    </p:spTree>
    <p:extLst>
      <p:ext uri="{BB962C8B-B14F-4D97-AF65-F5344CB8AC3E}">
        <p14:creationId xmlns:p14="http://schemas.microsoft.com/office/powerpoint/2010/main" val="1057282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ppt_x"/>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456565"/>
            <a:ext cx="10515600" cy="1325563"/>
          </a:xfrm>
        </p:spPr>
        <p:txBody>
          <a:bodyPr/>
          <a:lstStyle/>
          <a:p>
            <a:r>
              <a:rPr lang="en-US" dirty="0"/>
              <a:t>The case in </a:t>
            </a:r>
            <a:r>
              <a:rPr lang="en-US" dirty="0" err="1"/>
              <a:t>Ordebec</a:t>
            </a:r>
            <a:r>
              <a:rPr lang="en-US" dirty="0"/>
              <a:t>: The characters</a:t>
            </a:r>
            <a:br>
              <a:rPr lang="en-US" dirty="0"/>
            </a:br>
            <a:r>
              <a:rPr lang="en-US" dirty="0"/>
              <a:t>The Doomed</a:t>
            </a:r>
          </a:p>
        </p:txBody>
      </p:sp>
      <p:sp>
        <p:nvSpPr>
          <p:cNvPr id="3" name="Content Placeholder 2"/>
          <p:cNvSpPr>
            <a:spLocks noGrp="1"/>
          </p:cNvSpPr>
          <p:nvPr>
            <p:ph idx="1"/>
          </p:nvPr>
        </p:nvSpPr>
        <p:spPr>
          <a:xfrm>
            <a:off x="731520" y="1782128"/>
            <a:ext cx="10515600" cy="4717027"/>
          </a:xfrm>
        </p:spPr>
        <p:txBody>
          <a:bodyPr>
            <a:normAutofit fontScale="92500" lnSpcReduction="10000"/>
          </a:bodyPr>
          <a:lstStyle/>
          <a:p>
            <a:pPr marL="0" indent="0">
              <a:buNone/>
            </a:pPr>
            <a:r>
              <a:rPr lang="en-US" sz="3200" dirty="0"/>
              <a:t>Michel </a:t>
            </a:r>
            <a:r>
              <a:rPr lang="en-US" sz="3200" dirty="0" err="1"/>
              <a:t>Mortembot</a:t>
            </a:r>
            <a:endParaRPr lang="en-US" sz="3200" dirty="0"/>
          </a:p>
          <a:p>
            <a:r>
              <a:rPr lang="en-US" dirty="0"/>
              <a:t>Owns &amp; works in a nursery</a:t>
            </a:r>
          </a:p>
          <a:p>
            <a:r>
              <a:rPr lang="en-US" dirty="0"/>
              <a:t>Lives with </a:t>
            </a:r>
            <a:r>
              <a:rPr lang="en-US" dirty="0" err="1"/>
              <a:t>Glayeux</a:t>
            </a:r>
            <a:r>
              <a:rPr lang="en-US" dirty="0"/>
              <a:t>, his cousin</a:t>
            </a:r>
          </a:p>
          <a:p>
            <a:r>
              <a:rPr lang="en-US" dirty="0"/>
              <a:t>His mother wanted him to move back home- gave him an ultimatum</a:t>
            </a:r>
          </a:p>
          <a:p>
            <a:r>
              <a:rPr lang="en-US" dirty="0"/>
              <a:t>4 years ago, his mother died in the stockroom of the nursery: she grabbed some shelves as she fell off a stool</a:t>
            </a:r>
          </a:p>
          <a:p>
            <a:r>
              <a:rPr lang="en-US" dirty="0" err="1"/>
              <a:t>Mortembot</a:t>
            </a:r>
            <a:r>
              <a:rPr lang="en-US" dirty="0"/>
              <a:t> was with a customer in the shop, ran in with  assistant- no string was found</a:t>
            </a:r>
          </a:p>
          <a:p>
            <a:r>
              <a:rPr lang="en-US" dirty="0"/>
              <a:t>Business has gone downhill since mother’s death</a:t>
            </a:r>
          </a:p>
          <a:p>
            <a:r>
              <a:rPr lang="en-US" dirty="0"/>
              <a:t>Is killed with a Mercier’s crossbow </a:t>
            </a:r>
          </a:p>
          <a:p>
            <a:pPr marL="0" indent="0">
              <a:buNone/>
            </a:pPr>
            <a:r>
              <a:rPr lang="en-US" dirty="0"/>
              <a:t>    (while watering the toilet)</a:t>
            </a:r>
          </a:p>
          <a:p>
            <a:endParaRPr lang="en-US" dirty="0"/>
          </a:p>
          <a:p>
            <a:pPr marL="0" indent="0">
              <a:buNone/>
            </a:pPr>
            <a:endParaRPr lang="en-US" dirty="0"/>
          </a:p>
          <a:p>
            <a:endParaRPr lang="en-US" dirty="0"/>
          </a:p>
          <a:p>
            <a:endParaRPr lang="en-US" dirty="0"/>
          </a:p>
        </p:txBody>
      </p:sp>
      <p:pic>
        <p:nvPicPr>
          <p:cNvPr id="11266" name="Picture 2" descr="Image result for gardener"/>
          <p:cNvPicPr>
            <a:picLocks noChangeAspect="1" noChangeArrowheads="1"/>
          </p:cNvPicPr>
          <p:nvPr/>
        </p:nvPicPr>
        <p:blipFill rotWithShape="1">
          <a:blip r:embed="rId2">
            <a:extLst>
              <a:ext uri="{28A0092B-C50C-407E-A947-70E740481C1C}">
                <a14:useLocalDpi xmlns:a14="http://schemas.microsoft.com/office/drawing/2010/main" val="0"/>
              </a:ext>
            </a:extLst>
          </a:blip>
          <a:srcRect t="12222" r="19979" b="14667"/>
          <a:stretch/>
        </p:blipFill>
        <p:spPr bwMode="auto">
          <a:xfrm>
            <a:off x="9616440" y="90877"/>
            <a:ext cx="2316480" cy="3176888"/>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mage result for crossb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7784" y="4885936"/>
            <a:ext cx="3180866" cy="1972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017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268"/>
                                        </p:tgtEl>
                                        <p:attrNameLst>
                                          <p:attrName>style.visibility</p:attrName>
                                        </p:attrNameLst>
                                      </p:cBhvr>
                                      <p:to>
                                        <p:strVal val="visible"/>
                                      </p:to>
                                    </p:set>
                                    <p:anim calcmode="lin" valueType="num">
                                      <p:cBhvr additive="base">
                                        <p:cTn id="51" dur="500" fill="hold"/>
                                        <p:tgtEl>
                                          <p:spTgt spid="11268"/>
                                        </p:tgtEl>
                                        <p:attrNameLst>
                                          <p:attrName>ppt_x</p:attrName>
                                        </p:attrNameLst>
                                      </p:cBhvr>
                                      <p:tavLst>
                                        <p:tav tm="0">
                                          <p:val>
                                            <p:strVal val="#ppt_x"/>
                                          </p:val>
                                        </p:tav>
                                        <p:tav tm="100000">
                                          <p:val>
                                            <p:strVal val="#ppt_x"/>
                                          </p:val>
                                        </p:tav>
                                      </p:tavLst>
                                    </p:anim>
                                    <p:anim calcmode="lin" valueType="num">
                                      <p:cBhvr additive="base">
                                        <p:cTn id="52"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Suspects: the </a:t>
            </a:r>
            <a:r>
              <a:rPr lang="en-US" dirty="0" err="1"/>
              <a:t>Vendermots</a:t>
            </a:r>
            <a:endParaRPr lang="en-US" dirty="0"/>
          </a:p>
        </p:txBody>
      </p:sp>
      <p:sp>
        <p:nvSpPr>
          <p:cNvPr id="3" name="Content Placeholder 2"/>
          <p:cNvSpPr>
            <a:spLocks noGrp="1"/>
          </p:cNvSpPr>
          <p:nvPr>
            <p:ph idx="1"/>
          </p:nvPr>
        </p:nvSpPr>
        <p:spPr/>
        <p:txBody>
          <a:bodyPr>
            <a:normAutofit/>
          </a:bodyPr>
          <a:lstStyle/>
          <a:p>
            <a:pPr marL="0" indent="0">
              <a:buNone/>
            </a:pPr>
            <a:r>
              <a:rPr lang="en-US" sz="3200" dirty="0"/>
              <a:t>Antonin </a:t>
            </a:r>
            <a:r>
              <a:rPr lang="en-US" sz="3200" dirty="0" err="1"/>
              <a:t>Vendermot</a:t>
            </a:r>
            <a:endParaRPr lang="en-US" sz="3200" dirty="0"/>
          </a:p>
          <a:p>
            <a:r>
              <a:rPr lang="en-US" dirty="0"/>
              <a:t>Thinks he’s made of clay and will break if knocked</a:t>
            </a:r>
          </a:p>
          <a:p>
            <a:r>
              <a:rPr lang="en-US" dirty="0"/>
              <a:t>Family protects him &amp; goes along </a:t>
            </a:r>
          </a:p>
          <a:p>
            <a:r>
              <a:rPr lang="en-US" dirty="0"/>
              <a:t>Spends all day on the computer</a:t>
            </a:r>
          </a:p>
          <a:p>
            <a:r>
              <a:rPr lang="en-US" dirty="0"/>
              <a:t>Rarely leaves the house</a:t>
            </a:r>
          </a:p>
          <a:p>
            <a:r>
              <a:rPr lang="en-US" dirty="0"/>
              <a:t>His father threw him down the steps and broke most of the bones in his body when he was a baby</a:t>
            </a:r>
          </a:p>
          <a:p>
            <a:endParaRPr lang="en-US" dirty="0"/>
          </a:p>
        </p:txBody>
      </p:sp>
      <p:pic>
        <p:nvPicPr>
          <p:cNvPr id="5" name="Picture 4"/>
          <p:cNvPicPr>
            <a:picLocks noChangeAspect="1"/>
          </p:cNvPicPr>
          <p:nvPr/>
        </p:nvPicPr>
        <p:blipFill>
          <a:blip r:embed="rId2"/>
          <a:stretch>
            <a:fillRect/>
          </a:stretch>
        </p:blipFill>
        <p:spPr>
          <a:xfrm>
            <a:off x="8756584" y="1057274"/>
            <a:ext cx="2929003" cy="2193925"/>
          </a:xfrm>
          <a:prstGeom prst="rect">
            <a:avLst/>
          </a:prstGeom>
        </p:spPr>
      </p:pic>
    </p:spTree>
    <p:extLst>
      <p:ext uri="{BB962C8B-B14F-4D97-AF65-F5344CB8AC3E}">
        <p14:creationId xmlns:p14="http://schemas.microsoft.com/office/powerpoint/2010/main" val="361058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Suspects: the </a:t>
            </a:r>
            <a:r>
              <a:rPr lang="en-US" dirty="0" err="1"/>
              <a:t>Vendermots</a:t>
            </a:r>
            <a:endParaRPr lang="en-US" dirty="0"/>
          </a:p>
        </p:txBody>
      </p:sp>
      <p:sp>
        <p:nvSpPr>
          <p:cNvPr id="3" name="Content Placeholder 2"/>
          <p:cNvSpPr>
            <a:spLocks noGrp="1"/>
          </p:cNvSpPr>
          <p:nvPr>
            <p:ph idx="1"/>
          </p:nvPr>
        </p:nvSpPr>
        <p:spPr/>
        <p:txBody>
          <a:bodyPr>
            <a:normAutofit/>
          </a:bodyPr>
          <a:lstStyle/>
          <a:p>
            <a:pPr marL="0" indent="0">
              <a:buNone/>
            </a:pPr>
            <a:r>
              <a:rPr lang="en-US" sz="3200" dirty="0"/>
              <a:t>Martin </a:t>
            </a:r>
            <a:r>
              <a:rPr lang="en-US" sz="3200" dirty="0" err="1"/>
              <a:t>Vendermot</a:t>
            </a:r>
            <a:endParaRPr lang="en-US" sz="3200" dirty="0"/>
          </a:p>
          <a:p>
            <a:r>
              <a:rPr lang="en-US" dirty="0"/>
              <a:t>A poacher </a:t>
            </a:r>
          </a:p>
          <a:p>
            <a:r>
              <a:rPr lang="en-US" dirty="0"/>
              <a:t>Collects bugs from the forest &amp; cooks them into a sauce</a:t>
            </a:r>
          </a:p>
          <a:p>
            <a:r>
              <a:rPr lang="en-US" dirty="0"/>
              <a:t>His father made him eat rancid food that he had been stuffing into a table leg as a child</a:t>
            </a:r>
          </a:p>
          <a:p>
            <a:endParaRPr lang="en-US" dirty="0"/>
          </a:p>
        </p:txBody>
      </p:sp>
      <p:pic>
        <p:nvPicPr>
          <p:cNvPr id="5" name="Picture 4"/>
          <p:cNvPicPr>
            <a:picLocks noChangeAspect="1"/>
          </p:cNvPicPr>
          <p:nvPr/>
        </p:nvPicPr>
        <p:blipFill>
          <a:blip r:embed="rId2"/>
          <a:stretch>
            <a:fillRect/>
          </a:stretch>
        </p:blipFill>
        <p:spPr>
          <a:xfrm>
            <a:off x="9064625" y="1027906"/>
            <a:ext cx="2800350" cy="1628775"/>
          </a:xfrm>
          <a:prstGeom prst="rect">
            <a:avLst/>
          </a:prstGeom>
        </p:spPr>
      </p:pic>
    </p:spTree>
    <p:extLst>
      <p:ext uri="{BB962C8B-B14F-4D97-AF65-F5344CB8AC3E}">
        <p14:creationId xmlns:p14="http://schemas.microsoft.com/office/powerpoint/2010/main" val="11321194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Suspects: the </a:t>
            </a:r>
            <a:r>
              <a:rPr lang="en-US" dirty="0" err="1"/>
              <a:t>Vendermots</a:t>
            </a:r>
            <a:endParaRPr lang="en-US" dirty="0"/>
          </a:p>
        </p:txBody>
      </p:sp>
      <p:sp>
        <p:nvSpPr>
          <p:cNvPr id="3" name="Content Placeholder 2"/>
          <p:cNvSpPr>
            <a:spLocks noGrp="1"/>
          </p:cNvSpPr>
          <p:nvPr>
            <p:ph idx="1"/>
          </p:nvPr>
        </p:nvSpPr>
        <p:spPr>
          <a:xfrm>
            <a:off x="304800" y="1825625"/>
            <a:ext cx="10515600" cy="4351338"/>
          </a:xfrm>
        </p:spPr>
        <p:txBody>
          <a:bodyPr>
            <a:normAutofit fontScale="85000" lnSpcReduction="10000"/>
          </a:bodyPr>
          <a:lstStyle/>
          <a:p>
            <a:pPr marL="0" indent="0">
              <a:buNone/>
            </a:pPr>
            <a:r>
              <a:rPr lang="en-US" sz="3300" dirty="0"/>
              <a:t>Hippolyte (40), the oldest</a:t>
            </a:r>
          </a:p>
          <a:p>
            <a:r>
              <a:rPr lang="en-US" dirty="0"/>
              <a:t>Big, still has some baby teeth making his mouth  look sinister </a:t>
            </a:r>
          </a:p>
          <a:p>
            <a:r>
              <a:rPr lang="en-US" dirty="0"/>
              <a:t>Had 6 fingers (sign of the devil): dad cut them off with an axe</a:t>
            </a:r>
          </a:p>
          <a:p>
            <a:r>
              <a:rPr lang="en-US" dirty="0"/>
              <a:t>Doesn’t have a job; takes care of the house, orchard and poultry</a:t>
            </a:r>
          </a:p>
          <a:p>
            <a:r>
              <a:rPr lang="en-US" dirty="0"/>
              <a:t>Speaks backwards letter by letter: not backward speak (verlan)</a:t>
            </a:r>
          </a:p>
          <a:p>
            <a:r>
              <a:rPr lang="en-US" dirty="0"/>
              <a:t>Spent 20 days in jail: Made hunters disrobe, threw their clothes into the river</a:t>
            </a:r>
          </a:p>
          <a:p>
            <a:r>
              <a:rPr lang="en-US" dirty="0"/>
              <a:t>Had a dog Sooty: told him to attack his father </a:t>
            </a:r>
          </a:p>
          <a:p>
            <a:pPr marL="0" indent="0">
              <a:buNone/>
            </a:pPr>
            <a:r>
              <a:rPr lang="en-US" dirty="0"/>
              <a:t>   (to protect his brother who was having to eat rancid food he put in the table leg)</a:t>
            </a:r>
          </a:p>
          <a:p>
            <a:pPr marL="0" indent="0">
              <a:buNone/>
            </a:pPr>
            <a:r>
              <a:rPr lang="en-US" dirty="0"/>
              <a:t>Went to live with Comte </a:t>
            </a:r>
            <a:r>
              <a:rPr lang="en-US" dirty="0" err="1"/>
              <a:t>Valléray</a:t>
            </a:r>
            <a:r>
              <a:rPr lang="en-US" dirty="0"/>
              <a:t> for awhile; didn’t get along with his </a:t>
            </a:r>
          </a:p>
          <a:p>
            <a:pPr marL="0" indent="0">
              <a:buNone/>
            </a:pPr>
            <a:r>
              <a:rPr lang="en-US" dirty="0"/>
              <a:t>	step-son Denis</a:t>
            </a:r>
          </a:p>
        </p:txBody>
      </p:sp>
      <p:pic>
        <p:nvPicPr>
          <p:cNvPr id="9220" name="Picture 4" descr="Image result for adult with baby teet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01088" y="1355408"/>
            <a:ext cx="1870075" cy="128827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8867775" y="5275580"/>
            <a:ext cx="3324225" cy="1371600"/>
          </a:xfrm>
          <a:prstGeom prst="rect">
            <a:avLst/>
          </a:prstGeom>
        </p:spPr>
      </p:pic>
      <p:pic>
        <p:nvPicPr>
          <p:cNvPr id="5" name="Picture 4"/>
          <p:cNvPicPr>
            <a:picLocks noChangeAspect="1"/>
          </p:cNvPicPr>
          <p:nvPr/>
        </p:nvPicPr>
        <p:blipFill>
          <a:blip r:embed="rId4"/>
          <a:stretch>
            <a:fillRect/>
          </a:stretch>
        </p:blipFill>
        <p:spPr>
          <a:xfrm>
            <a:off x="2844008" y="1414447"/>
            <a:ext cx="4371445" cy="2898458"/>
          </a:xfrm>
          <a:prstGeom prst="rect">
            <a:avLst/>
          </a:prstGeom>
        </p:spPr>
      </p:pic>
      <p:pic>
        <p:nvPicPr>
          <p:cNvPr id="8" name="Picture 7"/>
          <p:cNvPicPr>
            <a:picLocks noChangeAspect="1"/>
          </p:cNvPicPr>
          <p:nvPr/>
        </p:nvPicPr>
        <p:blipFill>
          <a:blip r:embed="rId5"/>
          <a:stretch>
            <a:fillRect/>
          </a:stretch>
        </p:blipFill>
        <p:spPr>
          <a:xfrm>
            <a:off x="1678571" y="1193180"/>
            <a:ext cx="6991350" cy="4357285"/>
          </a:xfrm>
          <a:prstGeom prst="rect">
            <a:avLst/>
          </a:prstGeom>
        </p:spPr>
      </p:pic>
    </p:spTree>
    <p:extLst>
      <p:ext uri="{BB962C8B-B14F-4D97-AF65-F5344CB8AC3E}">
        <p14:creationId xmlns:p14="http://schemas.microsoft.com/office/powerpoint/2010/main" val="3958269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20"/>
                                        </p:tgtEl>
                                        <p:attrNameLst>
                                          <p:attrName>style.visibility</p:attrName>
                                        </p:attrNameLst>
                                      </p:cBhvr>
                                      <p:to>
                                        <p:strVal val="visible"/>
                                      </p:to>
                                    </p:set>
                                    <p:anim calcmode="lin" valueType="num">
                                      <p:cBhvr additive="base">
                                        <p:cTn id="13" dur="500" fill="hold"/>
                                        <p:tgtEl>
                                          <p:spTgt spid="9220"/>
                                        </p:tgtEl>
                                        <p:attrNameLst>
                                          <p:attrName>ppt_x</p:attrName>
                                        </p:attrNameLst>
                                      </p:cBhvr>
                                      <p:tavLst>
                                        <p:tav tm="0">
                                          <p:val>
                                            <p:strVal val="#ppt_x"/>
                                          </p:val>
                                        </p:tav>
                                        <p:tav tm="100000">
                                          <p:val>
                                            <p:strVal val="#ppt_x"/>
                                          </p:val>
                                        </p:tav>
                                      </p:tavLst>
                                    </p:anim>
                                    <p:anim calcmode="lin" valueType="num">
                                      <p:cBhvr additive="base">
                                        <p:cTn id="14"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 calcmode="lin" valueType="num">
                                      <p:cBhvr additive="base">
                                        <p:cTn id="5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3">
                                            <p:txEl>
                                              <p:pRg st="6" end="6"/>
                                            </p:txEl>
                                          </p:spTgt>
                                        </p:tgtEl>
                                        <p:attrNameLst>
                                          <p:attrName>style.visibility</p:attrName>
                                        </p:attrNameLst>
                                      </p:cBhvr>
                                      <p:to>
                                        <p:strVal val="visible"/>
                                      </p:to>
                                    </p:set>
                                    <p:anim calcmode="lin" valueType="num">
                                      <p:cBhvr additive="base">
                                        <p:cTn id="5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calcmode="lin" valueType="num">
                                      <p:cBhvr additive="base">
                                        <p:cTn id="6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additive="base">
                                        <p:cTn id="69" dur="500" fill="hold"/>
                                        <p:tgtEl>
                                          <p:spTgt spid="5"/>
                                        </p:tgtEl>
                                        <p:attrNameLst>
                                          <p:attrName>ppt_x</p:attrName>
                                        </p:attrNameLst>
                                      </p:cBhvr>
                                      <p:tavLst>
                                        <p:tav tm="0">
                                          <p:val>
                                            <p:strVal val="#ppt_x"/>
                                          </p:val>
                                        </p:tav>
                                        <p:tav tm="100000">
                                          <p:val>
                                            <p:strVal val="#ppt_x"/>
                                          </p:val>
                                        </p:tav>
                                      </p:tavLst>
                                    </p:anim>
                                    <p:anim calcmode="lin" valueType="num">
                                      <p:cBhvr additive="base">
                                        <p:cTn id="7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5"/>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3">
                                            <p:txEl>
                                              <p:pRg st="8" end="8"/>
                                            </p:txEl>
                                          </p:spTgt>
                                        </p:tgtEl>
                                        <p:attrNameLst>
                                          <p:attrName>style.visibility</p:attrName>
                                        </p:attrNameLst>
                                      </p:cBhvr>
                                      <p:to>
                                        <p:strVal val="visible"/>
                                      </p:to>
                                    </p:set>
                                    <p:anim calcmode="lin" valueType="num">
                                      <p:cBhvr additive="base">
                                        <p:cTn id="7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3">
                                            <p:txEl>
                                              <p:pRg st="9" end="9"/>
                                            </p:txEl>
                                          </p:spTgt>
                                        </p:tgtEl>
                                        <p:attrNameLst>
                                          <p:attrName>style.visibility</p:attrName>
                                        </p:attrNameLst>
                                      </p:cBhvr>
                                      <p:to>
                                        <p:strVal val="visible"/>
                                      </p:to>
                                    </p:set>
                                    <p:anim calcmode="lin" valueType="num">
                                      <p:cBhvr additive="base">
                                        <p:cTn id="8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73075"/>
          </a:xfrm>
        </p:spPr>
        <p:txBody>
          <a:bodyPr>
            <a:normAutofit fontScale="90000"/>
          </a:bodyPr>
          <a:lstStyle/>
          <a:p>
            <a:br>
              <a:rPr lang="en-US" b="1" dirty="0">
                <a:effectLst/>
              </a:rPr>
            </a:br>
            <a:r>
              <a:rPr lang="en-US" b="1" dirty="0">
                <a:effectLst/>
              </a:rPr>
              <a:t>Early Bibliography</a:t>
            </a:r>
            <a:br>
              <a:rPr lang="en-US" b="1" dirty="0">
                <a:effectLst/>
              </a:rPr>
            </a:br>
            <a:endParaRPr lang="en-US" dirty="0"/>
          </a:p>
        </p:txBody>
      </p:sp>
      <p:sp>
        <p:nvSpPr>
          <p:cNvPr id="3" name="Content Placeholder 2"/>
          <p:cNvSpPr>
            <a:spLocks noGrp="1"/>
          </p:cNvSpPr>
          <p:nvPr>
            <p:ph idx="1"/>
          </p:nvPr>
        </p:nvSpPr>
        <p:spPr>
          <a:xfrm>
            <a:off x="838200" y="1051560"/>
            <a:ext cx="8436429" cy="5125403"/>
          </a:xfrm>
        </p:spPr>
        <p:txBody>
          <a:bodyPr>
            <a:normAutofit fontScale="85000" lnSpcReduction="20000"/>
          </a:bodyPr>
          <a:lstStyle/>
          <a:p>
            <a:r>
              <a:rPr lang="en-US" dirty="0">
                <a:effectLst/>
              </a:rPr>
              <a:t>The Three Evangelists novels</a:t>
            </a:r>
          </a:p>
          <a:p>
            <a:pPr lvl="1"/>
            <a:r>
              <a:rPr lang="en-US" dirty="0">
                <a:effectLst/>
              </a:rPr>
              <a:t>1995 – </a:t>
            </a:r>
            <a:r>
              <a:rPr lang="en-US" i="1" dirty="0" err="1">
                <a:effectLst/>
              </a:rPr>
              <a:t>Debout</a:t>
            </a:r>
            <a:r>
              <a:rPr lang="en-US" i="1" dirty="0">
                <a:effectLst/>
              </a:rPr>
              <a:t> les </a:t>
            </a:r>
            <a:r>
              <a:rPr lang="en-US" i="1" dirty="0" err="1">
                <a:effectLst/>
              </a:rPr>
              <a:t>morts</a:t>
            </a:r>
            <a:r>
              <a:rPr lang="en-US" dirty="0">
                <a:effectLst/>
              </a:rPr>
              <a:t>; English translation: </a:t>
            </a:r>
            <a:r>
              <a:rPr lang="en-US" i="1" dirty="0">
                <a:effectLst/>
              </a:rPr>
              <a:t>The Three Evangelists</a:t>
            </a:r>
            <a:r>
              <a:rPr lang="en-US" dirty="0">
                <a:effectLst/>
              </a:rPr>
              <a:t>, 2006, (Prix </a:t>
            </a:r>
            <a:r>
              <a:rPr lang="en-US" dirty="0" err="1">
                <a:effectLst/>
              </a:rPr>
              <a:t>Mystère</a:t>
            </a:r>
            <a:r>
              <a:rPr lang="en-US" dirty="0">
                <a:effectLst/>
              </a:rPr>
              <a:t> de la critique; International Dagger award)</a:t>
            </a:r>
          </a:p>
          <a:p>
            <a:pPr lvl="1"/>
            <a:r>
              <a:rPr lang="en-US" dirty="0">
                <a:effectLst/>
              </a:rPr>
              <a:t>1996 – </a:t>
            </a:r>
            <a:r>
              <a:rPr lang="en-US" i="1" dirty="0">
                <a:effectLst/>
              </a:rPr>
              <a:t>Un </a:t>
            </a:r>
            <a:r>
              <a:rPr lang="en-US" i="1" dirty="0" err="1">
                <a:effectLst/>
              </a:rPr>
              <a:t>peu</a:t>
            </a:r>
            <a:r>
              <a:rPr lang="en-US" i="1" dirty="0">
                <a:effectLst/>
              </a:rPr>
              <a:t> plus loin sur la </a:t>
            </a:r>
            <a:r>
              <a:rPr lang="en-US" i="1" dirty="0" err="1">
                <a:effectLst/>
              </a:rPr>
              <a:t>droite</a:t>
            </a:r>
            <a:r>
              <a:rPr lang="en-US" i="1" dirty="0">
                <a:effectLst/>
              </a:rPr>
              <a:t>;</a:t>
            </a:r>
            <a:r>
              <a:rPr lang="en-US" dirty="0">
                <a:effectLst/>
              </a:rPr>
              <a:t> English translation: </a:t>
            </a:r>
            <a:r>
              <a:rPr lang="en-US" i="1" dirty="0">
                <a:effectLst/>
              </a:rPr>
              <a:t>Dog Will Have His Day,</a:t>
            </a:r>
            <a:r>
              <a:rPr lang="en-US" dirty="0">
                <a:effectLst/>
              </a:rPr>
              <a:t> 2014</a:t>
            </a:r>
          </a:p>
          <a:p>
            <a:pPr lvl="1"/>
            <a:r>
              <a:rPr lang="en-US" dirty="0">
                <a:effectLst/>
              </a:rPr>
              <a:t>1997 – </a:t>
            </a:r>
            <a:r>
              <a:rPr lang="en-US" i="1" dirty="0">
                <a:effectLst/>
              </a:rPr>
              <a:t>Sans feu </a:t>
            </a:r>
            <a:r>
              <a:rPr lang="en-US" i="1" dirty="0" err="1">
                <a:effectLst/>
              </a:rPr>
              <a:t>ni</a:t>
            </a:r>
            <a:r>
              <a:rPr lang="en-US" i="1" dirty="0">
                <a:effectLst/>
              </a:rPr>
              <a:t> lieu</a:t>
            </a:r>
            <a:endParaRPr lang="en-US" dirty="0">
              <a:effectLst/>
            </a:endParaRPr>
          </a:p>
          <a:p>
            <a:r>
              <a:rPr lang="en-US" dirty="0">
                <a:effectLst/>
              </a:rPr>
              <a:t>Three Evangelists principal characters</a:t>
            </a:r>
          </a:p>
          <a:p>
            <a:pPr lvl="1"/>
            <a:r>
              <a:rPr lang="en-US" dirty="0">
                <a:effectLst/>
              </a:rPr>
              <a:t>Marc </a:t>
            </a:r>
            <a:r>
              <a:rPr lang="en-US" dirty="0" err="1">
                <a:effectLst/>
              </a:rPr>
              <a:t>Vandoosler</a:t>
            </a:r>
            <a:r>
              <a:rPr lang="en-US" dirty="0">
                <a:effectLst/>
              </a:rPr>
              <a:t>, known as "Saint-Mark": Historian, specializing in medieval life</a:t>
            </a:r>
          </a:p>
          <a:p>
            <a:pPr lvl="1"/>
            <a:r>
              <a:rPr lang="en-US" dirty="0">
                <a:effectLst/>
              </a:rPr>
              <a:t>Lucien </a:t>
            </a:r>
            <a:r>
              <a:rPr lang="en-US" dirty="0" err="1">
                <a:effectLst/>
              </a:rPr>
              <a:t>Devernois</a:t>
            </a:r>
            <a:r>
              <a:rPr lang="en-US" dirty="0">
                <a:effectLst/>
              </a:rPr>
              <a:t>, known as "Saint-Luke": Historian, specializing in World War I (inspired by Vargas's brother Stéphane </a:t>
            </a:r>
            <a:r>
              <a:rPr lang="en-US" dirty="0" err="1">
                <a:effectLst/>
              </a:rPr>
              <a:t>Audoin-Rouzeau</a:t>
            </a:r>
            <a:r>
              <a:rPr lang="en-US" dirty="0">
                <a:effectLst/>
              </a:rPr>
              <a:t>)</a:t>
            </a:r>
          </a:p>
          <a:p>
            <a:pPr lvl="1"/>
            <a:r>
              <a:rPr lang="en-US" dirty="0">
                <a:effectLst/>
              </a:rPr>
              <a:t>Matthias </a:t>
            </a:r>
            <a:r>
              <a:rPr lang="en-US" dirty="0" err="1">
                <a:effectLst/>
              </a:rPr>
              <a:t>Delamarre</a:t>
            </a:r>
            <a:r>
              <a:rPr lang="en-US" dirty="0">
                <a:effectLst/>
              </a:rPr>
              <a:t>, known as "Saint Matthew": Historian specializing in prehistory</a:t>
            </a:r>
          </a:p>
          <a:p>
            <a:pPr lvl="1"/>
            <a:r>
              <a:rPr lang="en-US" dirty="0">
                <a:effectLst/>
              </a:rPr>
              <a:t>These three characters, christened "the Evangelists", live in the same house, </a:t>
            </a:r>
            <a:r>
              <a:rPr lang="en-US" i="1" dirty="0">
                <a:effectLst/>
              </a:rPr>
              <a:t>The Disgrace</a:t>
            </a:r>
            <a:r>
              <a:rPr lang="en-US" dirty="0">
                <a:effectLst/>
              </a:rPr>
              <a:t> together with "Old Man </a:t>
            </a:r>
            <a:r>
              <a:rPr lang="en-US" dirty="0" err="1">
                <a:effectLst/>
              </a:rPr>
              <a:t>Vandoosler</a:t>
            </a:r>
            <a:r>
              <a:rPr lang="en-US" dirty="0">
                <a:effectLst/>
              </a:rPr>
              <a:t>"</a:t>
            </a:r>
          </a:p>
          <a:p>
            <a:pPr lvl="1"/>
            <a:r>
              <a:rPr lang="en-US" dirty="0">
                <a:effectLst/>
              </a:rPr>
              <a:t>Armand </a:t>
            </a:r>
            <a:r>
              <a:rPr lang="en-US" dirty="0" err="1">
                <a:effectLst/>
              </a:rPr>
              <a:t>Vandoosler</a:t>
            </a:r>
            <a:r>
              <a:rPr lang="en-US" dirty="0">
                <a:effectLst/>
              </a:rPr>
              <a:t>: former police </a:t>
            </a:r>
            <a:r>
              <a:rPr lang="en-US" i="1" dirty="0" err="1">
                <a:effectLst/>
              </a:rPr>
              <a:t>Commissaire</a:t>
            </a:r>
            <a:r>
              <a:rPr lang="en-US" dirty="0">
                <a:effectLst/>
              </a:rPr>
              <a:t>, Marc's godfather, epicurean and oddball</a:t>
            </a:r>
          </a:p>
          <a:p>
            <a:pPr lvl="1"/>
            <a:r>
              <a:rPr lang="en-US" dirty="0">
                <a:effectLst/>
              </a:rPr>
              <a:t>Ludwig </a:t>
            </a:r>
            <a:r>
              <a:rPr lang="en-US" dirty="0" err="1">
                <a:effectLst/>
              </a:rPr>
              <a:t>Kehlweiler</a:t>
            </a:r>
            <a:r>
              <a:rPr lang="en-US" dirty="0">
                <a:effectLst/>
              </a:rPr>
              <a:t>: former policeman with a national network of informants and a toad </a:t>
            </a:r>
            <a:r>
              <a:rPr lang="en-US" i="1" dirty="0" err="1">
                <a:effectLst/>
              </a:rPr>
              <a:t>Bufo</a:t>
            </a:r>
            <a:endParaRPr lang="en-US" dirty="0">
              <a:effectLst/>
            </a:endParaRPr>
          </a:p>
          <a:p>
            <a:endParaRPr lang="en-US" dirty="0"/>
          </a:p>
        </p:txBody>
      </p:sp>
      <p:pic>
        <p:nvPicPr>
          <p:cNvPr id="4" name="Picture 20" descr="Image result for fred vargas adamsberg books in or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20583" y="152425"/>
            <a:ext cx="1573281" cy="257991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4" descr="Image result for fred vargas adamsberg books in or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2585" y="2041071"/>
            <a:ext cx="1567086" cy="2403507"/>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descr="https://images-na.ssl-images-amazon.com/images/I/516ALuQnfk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63161" y="3935210"/>
            <a:ext cx="1606940" cy="2600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420011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 y="10565"/>
            <a:ext cx="10515600" cy="1325563"/>
          </a:xfrm>
        </p:spPr>
        <p:txBody>
          <a:bodyPr/>
          <a:lstStyle/>
          <a:p>
            <a:r>
              <a:rPr lang="en-US" dirty="0"/>
              <a:t>Verlan: French à </a:t>
            </a:r>
            <a:r>
              <a:rPr lang="en-US" dirty="0" err="1"/>
              <a:t>l’envers</a:t>
            </a:r>
            <a:r>
              <a:rPr lang="en-US" dirty="0"/>
              <a:t> (backwards speak)</a:t>
            </a:r>
          </a:p>
        </p:txBody>
      </p:sp>
      <p:pic>
        <p:nvPicPr>
          <p:cNvPr id="5" name="Picture 4"/>
          <p:cNvPicPr>
            <a:picLocks noChangeAspect="1"/>
          </p:cNvPicPr>
          <p:nvPr/>
        </p:nvPicPr>
        <p:blipFill>
          <a:blip r:embed="rId2"/>
          <a:stretch>
            <a:fillRect/>
          </a:stretch>
        </p:blipFill>
        <p:spPr>
          <a:xfrm>
            <a:off x="10028758" y="90120"/>
            <a:ext cx="2098675" cy="1315367"/>
          </a:xfrm>
          <a:prstGeom prst="rect">
            <a:avLst/>
          </a:prstGeom>
        </p:spPr>
      </p:pic>
      <p:pic>
        <p:nvPicPr>
          <p:cNvPr id="7" name="Picture 6"/>
          <p:cNvPicPr>
            <a:picLocks noChangeAspect="1"/>
          </p:cNvPicPr>
          <p:nvPr/>
        </p:nvPicPr>
        <p:blipFill>
          <a:blip r:embed="rId3"/>
          <a:stretch>
            <a:fillRect/>
          </a:stretch>
        </p:blipFill>
        <p:spPr>
          <a:xfrm rot="21123124">
            <a:off x="6979463" y="1443049"/>
            <a:ext cx="2590482" cy="1062762"/>
          </a:xfrm>
          <a:prstGeom prst="rect">
            <a:avLst/>
          </a:prstGeom>
        </p:spPr>
      </p:pic>
      <p:pic>
        <p:nvPicPr>
          <p:cNvPr id="10246" name="Picture 6" descr="Image result for verla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891" y="1158612"/>
            <a:ext cx="5253098" cy="547078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rot="20707312">
            <a:off x="5787683" y="1124270"/>
            <a:ext cx="2525411" cy="523220"/>
          </a:xfrm>
          <a:prstGeom prst="rect">
            <a:avLst/>
          </a:prstGeom>
          <a:noFill/>
        </p:spPr>
        <p:txBody>
          <a:bodyPr wrap="square" rtlCol="0">
            <a:spAutoFit/>
          </a:bodyPr>
          <a:lstStyle/>
          <a:p>
            <a:r>
              <a:rPr lang="en-US" sz="2800" dirty="0"/>
              <a:t>Femme= </a:t>
            </a:r>
            <a:r>
              <a:rPr lang="en-US" sz="2800" dirty="0" err="1"/>
              <a:t>meuf</a:t>
            </a:r>
            <a:endParaRPr lang="en-US" sz="2800" dirty="0"/>
          </a:p>
        </p:txBody>
      </p:sp>
      <p:sp>
        <p:nvSpPr>
          <p:cNvPr id="10" name="TextBox 9"/>
          <p:cNvSpPr txBox="1"/>
          <p:nvPr/>
        </p:nvSpPr>
        <p:spPr>
          <a:xfrm rot="797479">
            <a:off x="8552684" y="1213236"/>
            <a:ext cx="2525411" cy="523220"/>
          </a:xfrm>
          <a:prstGeom prst="rect">
            <a:avLst/>
          </a:prstGeom>
          <a:noFill/>
        </p:spPr>
        <p:txBody>
          <a:bodyPr wrap="square" rtlCol="0">
            <a:spAutoFit/>
          </a:bodyPr>
          <a:lstStyle/>
          <a:p>
            <a:r>
              <a:rPr lang="en-US" sz="2800" dirty="0" err="1"/>
              <a:t>Arabe</a:t>
            </a:r>
            <a:r>
              <a:rPr lang="en-US" sz="2800" dirty="0"/>
              <a:t>= </a:t>
            </a:r>
            <a:r>
              <a:rPr lang="en-US" sz="2800" dirty="0" err="1"/>
              <a:t>beur</a:t>
            </a:r>
            <a:endParaRPr lang="en-US" sz="2800" dirty="0"/>
          </a:p>
        </p:txBody>
      </p:sp>
      <p:sp>
        <p:nvSpPr>
          <p:cNvPr id="11" name="TextBox 10"/>
          <p:cNvSpPr txBox="1"/>
          <p:nvPr/>
        </p:nvSpPr>
        <p:spPr>
          <a:xfrm rot="19902217">
            <a:off x="9891209" y="1701326"/>
            <a:ext cx="1803439" cy="523220"/>
          </a:xfrm>
          <a:prstGeom prst="rect">
            <a:avLst/>
          </a:prstGeom>
          <a:noFill/>
        </p:spPr>
        <p:txBody>
          <a:bodyPr wrap="square" rtlCol="0">
            <a:spAutoFit/>
          </a:bodyPr>
          <a:lstStyle/>
          <a:p>
            <a:r>
              <a:rPr lang="en-US" sz="2800" dirty="0" err="1"/>
              <a:t>Fou</a:t>
            </a:r>
            <a:r>
              <a:rPr lang="en-US" sz="2800" dirty="0"/>
              <a:t>= </a:t>
            </a:r>
            <a:r>
              <a:rPr lang="en-US" sz="2800" dirty="0" err="1"/>
              <a:t>ouf</a:t>
            </a:r>
            <a:endParaRPr lang="en-US" sz="2800" dirty="0"/>
          </a:p>
        </p:txBody>
      </p:sp>
      <p:sp>
        <p:nvSpPr>
          <p:cNvPr id="13" name="TextBox 12"/>
          <p:cNvSpPr txBox="1"/>
          <p:nvPr/>
        </p:nvSpPr>
        <p:spPr>
          <a:xfrm rot="1138846">
            <a:off x="5670478" y="2176565"/>
            <a:ext cx="2525411" cy="954107"/>
          </a:xfrm>
          <a:prstGeom prst="rect">
            <a:avLst/>
          </a:prstGeom>
          <a:noFill/>
        </p:spPr>
        <p:txBody>
          <a:bodyPr wrap="square" rtlCol="0">
            <a:spAutoFit/>
          </a:bodyPr>
          <a:lstStyle/>
          <a:p>
            <a:r>
              <a:rPr lang="en-US" sz="2800" dirty="0"/>
              <a:t>Laisse </a:t>
            </a:r>
            <a:r>
              <a:rPr lang="en-US" sz="2800" dirty="0" err="1"/>
              <a:t>tomber</a:t>
            </a:r>
            <a:r>
              <a:rPr lang="en-US" sz="2800" dirty="0"/>
              <a:t>= laisse </a:t>
            </a:r>
            <a:r>
              <a:rPr lang="en-US" sz="2800" dirty="0" err="1"/>
              <a:t>béton</a:t>
            </a:r>
            <a:endParaRPr lang="en-US" sz="2800" dirty="0"/>
          </a:p>
        </p:txBody>
      </p:sp>
      <p:sp>
        <p:nvSpPr>
          <p:cNvPr id="14" name="TextBox 13"/>
          <p:cNvSpPr txBox="1"/>
          <p:nvPr/>
        </p:nvSpPr>
        <p:spPr>
          <a:xfrm rot="1130994">
            <a:off x="9158307" y="2692502"/>
            <a:ext cx="2525411" cy="523220"/>
          </a:xfrm>
          <a:prstGeom prst="rect">
            <a:avLst/>
          </a:prstGeom>
          <a:noFill/>
        </p:spPr>
        <p:txBody>
          <a:bodyPr wrap="square" rtlCol="0">
            <a:spAutoFit/>
          </a:bodyPr>
          <a:lstStyle/>
          <a:p>
            <a:r>
              <a:rPr lang="en-US" sz="2800" dirty="0"/>
              <a:t>Vas-y= </a:t>
            </a:r>
            <a:r>
              <a:rPr lang="en-US" sz="2800" dirty="0" err="1"/>
              <a:t>zi-va</a:t>
            </a:r>
            <a:endParaRPr lang="en-US" sz="2800" dirty="0"/>
          </a:p>
        </p:txBody>
      </p:sp>
      <p:sp>
        <p:nvSpPr>
          <p:cNvPr id="15" name="TextBox 14"/>
          <p:cNvSpPr txBox="1"/>
          <p:nvPr/>
        </p:nvSpPr>
        <p:spPr>
          <a:xfrm rot="20707312">
            <a:off x="6195314" y="4189490"/>
            <a:ext cx="2976887" cy="523220"/>
          </a:xfrm>
          <a:prstGeom prst="rect">
            <a:avLst/>
          </a:prstGeom>
          <a:noFill/>
        </p:spPr>
        <p:txBody>
          <a:bodyPr wrap="square" rtlCol="0">
            <a:spAutoFit/>
          </a:bodyPr>
          <a:lstStyle/>
          <a:p>
            <a:r>
              <a:rPr lang="en-US" sz="2800" dirty="0"/>
              <a:t>Une fête= </a:t>
            </a:r>
            <a:r>
              <a:rPr lang="en-US" sz="2800" dirty="0" err="1"/>
              <a:t>une</a:t>
            </a:r>
            <a:r>
              <a:rPr lang="en-US" sz="2800" dirty="0"/>
              <a:t> </a:t>
            </a:r>
            <a:r>
              <a:rPr lang="en-US" sz="2800" dirty="0" err="1"/>
              <a:t>teuf</a:t>
            </a:r>
            <a:endParaRPr lang="en-US" sz="2800" dirty="0"/>
          </a:p>
        </p:txBody>
      </p:sp>
      <p:sp>
        <p:nvSpPr>
          <p:cNvPr id="16" name="TextBox 15"/>
          <p:cNvSpPr txBox="1"/>
          <p:nvPr/>
        </p:nvSpPr>
        <p:spPr>
          <a:xfrm>
            <a:off x="7050388" y="5385364"/>
            <a:ext cx="3814025" cy="523220"/>
          </a:xfrm>
          <a:prstGeom prst="rect">
            <a:avLst/>
          </a:prstGeom>
          <a:noFill/>
        </p:spPr>
        <p:txBody>
          <a:bodyPr wrap="square" rtlCol="0">
            <a:spAutoFit/>
          </a:bodyPr>
          <a:lstStyle/>
          <a:p>
            <a:r>
              <a:rPr lang="en-US" sz="2800" dirty="0"/>
              <a:t>La </a:t>
            </a:r>
            <a:r>
              <a:rPr lang="en-US" sz="2800" dirty="0" err="1"/>
              <a:t>musique</a:t>
            </a:r>
            <a:r>
              <a:rPr lang="en-US" sz="2800" dirty="0"/>
              <a:t>= la </a:t>
            </a:r>
            <a:r>
              <a:rPr lang="en-US" sz="2800" dirty="0" err="1"/>
              <a:t>zicmu</a:t>
            </a:r>
            <a:endParaRPr lang="en-US" sz="2800" dirty="0"/>
          </a:p>
        </p:txBody>
      </p:sp>
      <p:sp>
        <p:nvSpPr>
          <p:cNvPr id="17" name="TextBox 16"/>
          <p:cNvSpPr txBox="1"/>
          <p:nvPr/>
        </p:nvSpPr>
        <p:spPr>
          <a:xfrm>
            <a:off x="6087061" y="3221428"/>
            <a:ext cx="2525411" cy="523220"/>
          </a:xfrm>
          <a:prstGeom prst="rect">
            <a:avLst/>
          </a:prstGeom>
          <a:noFill/>
        </p:spPr>
        <p:txBody>
          <a:bodyPr wrap="square" rtlCol="0">
            <a:spAutoFit/>
          </a:bodyPr>
          <a:lstStyle/>
          <a:p>
            <a:r>
              <a:rPr lang="en-US" sz="2800" dirty="0"/>
              <a:t>Un flic= un </a:t>
            </a:r>
            <a:r>
              <a:rPr lang="en-US" sz="2800" dirty="0" err="1"/>
              <a:t>keuf</a:t>
            </a:r>
            <a:endParaRPr lang="en-US" sz="2800" dirty="0"/>
          </a:p>
        </p:txBody>
      </p:sp>
      <p:sp>
        <p:nvSpPr>
          <p:cNvPr id="18" name="TextBox 17"/>
          <p:cNvSpPr txBox="1"/>
          <p:nvPr/>
        </p:nvSpPr>
        <p:spPr>
          <a:xfrm rot="2180794">
            <a:off x="8752460" y="3944018"/>
            <a:ext cx="2976887" cy="523220"/>
          </a:xfrm>
          <a:prstGeom prst="rect">
            <a:avLst/>
          </a:prstGeom>
          <a:noFill/>
        </p:spPr>
        <p:txBody>
          <a:bodyPr wrap="square" rtlCol="0">
            <a:spAutoFit/>
          </a:bodyPr>
          <a:lstStyle/>
          <a:p>
            <a:r>
              <a:rPr lang="en-US" sz="2800" dirty="0"/>
              <a:t>Un </a:t>
            </a:r>
            <a:r>
              <a:rPr lang="en-US" sz="2800" dirty="0" err="1"/>
              <a:t>mec</a:t>
            </a:r>
            <a:r>
              <a:rPr lang="en-US" sz="2800" dirty="0"/>
              <a:t>= un </a:t>
            </a:r>
            <a:r>
              <a:rPr lang="en-US" sz="2800" dirty="0" err="1"/>
              <a:t>keum</a:t>
            </a:r>
            <a:endParaRPr lang="en-US" sz="2800" dirty="0"/>
          </a:p>
        </p:txBody>
      </p:sp>
    </p:spTree>
    <p:extLst>
      <p:ext uri="{BB962C8B-B14F-4D97-AF65-F5344CB8AC3E}">
        <p14:creationId xmlns:p14="http://schemas.microsoft.com/office/powerpoint/2010/main" val="31369565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81735"/>
          </a:xfrm>
        </p:spPr>
        <p:txBody>
          <a:bodyPr>
            <a:normAutofit fontScale="90000"/>
          </a:bodyPr>
          <a:lstStyle/>
          <a:p>
            <a:r>
              <a:rPr lang="en-US" dirty="0"/>
              <a:t>Hippolyte’s Vengeance- </a:t>
            </a:r>
            <a:br>
              <a:rPr lang="en-US" dirty="0"/>
            </a:br>
            <a:r>
              <a:rPr lang="en-US" dirty="0"/>
              <a:t>as a persecuted child </a:t>
            </a:r>
          </a:p>
        </p:txBody>
      </p:sp>
      <p:sp>
        <p:nvSpPr>
          <p:cNvPr id="3" name="Content Placeholder 2"/>
          <p:cNvSpPr>
            <a:spLocks noGrp="1"/>
          </p:cNvSpPr>
          <p:nvPr>
            <p:ph idx="1"/>
          </p:nvPr>
        </p:nvSpPr>
        <p:spPr>
          <a:xfrm>
            <a:off x="838200" y="1706880"/>
            <a:ext cx="10515600" cy="4754880"/>
          </a:xfrm>
        </p:spPr>
        <p:txBody>
          <a:bodyPr/>
          <a:lstStyle/>
          <a:p>
            <a:pPr marL="0" indent="0">
              <a:buNone/>
            </a:pPr>
            <a:r>
              <a:rPr lang="en-US" dirty="0" err="1"/>
              <a:t>Emeri</a:t>
            </a:r>
            <a:r>
              <a:rPr lang="en-US" dirty="0"/>
              <a:t> tells about Hippo in elementary school:</a:t>
            </a:r>
          </a:p>
          <a:p>
            <a:r>
              <a:rPr lang="en-US" dirty="0"/>
              <a:t>He was persecuted mercilessly- especially by </a:t>
            </a:r>
            <a:r>
              <a:rPr lang="en-US" dirty="0" err="1"/>
              <a:t>Régis</a:t>
            </a:r>
            <a:r>
              <a:rPr lang="en-US" dirty="0"/>
              <a:t> </a:t>
            </a:r>
            <a:r>
              <a:rPr lang="en-US" dirty="0" err="1"/>
              <a:t>Vernet</a:t>
            </a:r>
            <a:endParaRPr lang="en-US" dirty="0"/>
          </a:p>
          <a:p>
            <a:r>
              <a:rPr lang="en-US" dirty="0"/>
              <a:t>One day, Hippo used his 6-fingered hands to curse him</a:t>
            </a:r>
          </a:p>
          <a:p>
            <a:r>
              <a:rPr lang="en-US" dirty="0"/>
              <a:t>Five days later, he was hit by a car &amp; lost his legs</a:t>
            </a:r>
          </a:p>
          <a:p>
            <a:r>
              <a:rPr lang="en-US" dirty="0"/>
              <a:t>No one bothered the </a:t>
            </a:r>
            <a:r>
              <a:rPr lang="en-US" dirty="0" err="1"/>
              <a:t>Vendermots</a:t>
            </a:r>
            <a:r>
              <a:rPr lang="en-US" dirty="0"/>
              <a:t> after that: “we lived like kings”</a:t>
            </a:r>
          </a:p>
          <a:p>
            <a:r>
              <a:rPr lang="en-US" dirty="0"/>
              <a:t>Léo warned them: “Revenge is a dish best eaten cold.”</a:t>
            </a:r>
          </a:p>
        </p:txBody>
      </p:sp>
      <p:pic>
        <p:nvPicPr>
          <p:cNvPr id="21506" name="Picture 2" descr="Image result for elementary school bul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0" y="0"/>
            <a:ext cx="2286000" cy="30670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5616575" y="4805363"/>
            <a:ext cx="3324225" cy="1371600"/>
          </a:xfrm>
          <a:prstGeom prst="rect">
            <a:avLst/>
          </a:prstGeom>
        </p:spPr>
      </p:pic>
      <p:pic>
        <p:nvPicPr>
          <p:cNvPr id="21508" name="Picture 4" descr="Image result for car hits bo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9245599" y="4878705"/>
            <a:ext cx="2527301"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42942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Suspects: the </a:t>
            </a:r>
            <a:r>
              <a:rPr lang="en-US" dirty="0" err="1"/>
              <a:t>Vendermots</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sz="3500" dirty="0"/>
              <a:t>Lina </a:t>
            </a:r>
            <a:r>
              <a:rPr lang="en-US" sz="3500" dirty="0" err="1"/>
              <a:t>Vendermot</a:t>
            </a:r>
            <a:endParaRPr lang="en-US" sz="3500" dirty="0"/>
          </a:p>
          <a:p>
            <a:r>
              <a:rPr lang="en-US" dirty="0"/>
              <a:t>Confident, childlike, chatty, prudent</a:t>
            </a:r>
          </a:p>
          <a:p>
            <a:r>
              <a:rPr lang="en-US" dirty="0"/>
              <a:t>Studied the law &amp; works for a law office</a:t>
            </a:r>
          </a:p>
          <a:p>
            <a:r>
              <a:rPr lang="en-US" dirty="0"/>
              <a:t>Has seen the Furious Army three times</a:t>
            </a:r>
          </a:p>
          <a:p>
            <a:r>
              <a:rPr lang="en-US" dirty="0"/>
              <a:t>Must tell- to give those about to be seized a chance to repent</a:t>
            </a:r>
          </a:p>
          <a:p>
            <a:r>
              <a:rPr lang="en-US" dirty="0"/>
              <a:t>Has been through 2 years of psychiatric and physiological testing</a:t>
            </a:r>
          </a:p>
          <a:p>
            <a:r>
              <a:rPr lang="en-US" dirty="0"/>
              <a:t>Understands the backwards words of Hippolyte</a:t>
            </a:r>
          </a:p>
          <a:p>
            <a:r>
              <a:rPr lang="en-US" dirty="0"/>
              <a:t>“Magnificent bosom”</a:t>
            </a:r>
          </a:p>
          <a:p>
            <a:r>
              <a:rPr lang="en-US" dirty="0"/>
              <a:t>For </a:t>
            </a:r>
            <a:r>
              <a:rPr lang="en-US" dirty="0" err="1"/>
              <a:t>Adamsberg</a:t>
            </a:r>
            <a:r>
              <a:rPr lang="en-US" dirty="0"/>
              <a:t>, like “</a:t>
            </a:r>
            <a:r>
              <a:rPr lang="en-US" dirty="0" err="1"/>
              <a:t>Kouglof</a:t>
            </a:r>
            <a:r>
              <a:rPr lang="en-US" dirty="0"/>
              <a:t> cake” of almonds &amp; honey</a:t>
            </a:r>
          </a:p>
          <a:p>
            <a:r>
              <a:rPr lang="en-US" dirty="0"/>
              <a:t>Her employers tell of her tough life: ask </a:t>
            </a:r>
            <a:r>
              <a:rPr lang="en-US" dirty="0" err="1"/>
              <a:t>Adamsberg</a:t>
            </a:r>
            <a:r>
              <a:rPr lang="en-US" dirty="0"/>
              <a:t> to go easy on her</a:t>
            </a:r>
          </a:p>
          <a:p>
            <a:endParaRPr lang="en-US" dirty="0"/>
          </a:p>
        </p:txBody>
      </p:sp>
      <p:pic>
        <p:nvPicPr>
          <p:cNvPr id="12290" name="Picture 2" descr="Image result for gina lollobrigi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37700" y="494672"/>
            <a:ext cx="2027238" cy="2661906"/>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kouglof cak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81649" y="4001294"/>
            <a:ext cx="2565400" cy="1731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185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51" presetID="49" presetClass="entr" presetSubtype="0" decel="100000" fill="hold" nodeType="withEffect">
                                  <p:stCondLst>
                                    <p:cond delay="0"/>
                                  </p:stCondLst>
                                  <p:childTnLst>
                                    <p:set>
                                      <p:cBhvr>
                                        <p:cTn id="52" dur="1" fill="hold">
                                          <p:stCondLst>
                                            <p:cond delay="0"/>
                                          </p:stCondLst>
                                        </p:cTn>
                                        <p:tgtEl>
                                          <p:spTgt spid="12292"/>
                                        </p:tgtEl>
                                        <p:attrNameLst>
                                          <p:attrName>style.visibility</p:attrName>
                                        </p:attrNameLst>
                                      </p:cBhvr>
                                      <p:to>
                                        <p:strVal val="visible"/>
                                      </p:to>
                                    </p:set>
                                    <p:anim calcmode="lin" valueType="num">
                                      <p:cBhvr>
                                        <p:cTn id="53" dur="500" fill="hold"/>
                                        <p:tgtEl>
                                          <p:spTgt spid="12292"/>
                                        </p:tgtEl>
                                        <p:attrNameLst>
                                          <p:attrName>ppt_w</p:attrName>
                                        </p:attrNameLst>
                                      </p:cBhvr>
                                      <p:tavLst>
                                        <p:tav tm="0">
                                          <p:val>
                                            <p:fltVal val="0"/>
                                          </p:val>
                                        </p:tav>
                                        <p:tav tm="100000">
                                          <p:val>
                                            <p:strVal val="#ppt_w"/>
                                          </p:val>
                                        </p:tav>
                                      </p:tavLst>
                                    </p:anim>
                                    <p:anim calcmode="lin" valueType="num">
                                      <p:cBhvr>
                                        <p:cTn id="54" dur="500" fill="hold"/>
                                        <p:tgtEl>
                                          <p:spTgt spid="12292"/>
                                        </p:tgtEl>
                                        <p:attrNameLst>
                                          <p:attrName>ppt_h</p:attrName>
                                        </p:attrNameLst>
                                      </p:cBhvr>
                                      <p:tavLst>
                                        <p:tav tm="0">
                                          <p:val>
                                            <p:fltVal val="0"/>
                                          </p:val>
                                        </p:tav>
                                        <p:tav tm="100000">
                                          <p:val>
                                            <p:strVal val="#ppt_h"/>
                                          </p:val>
                                        </p:tav>
                                      </p:tavLst>
                                    </p:anim>
                                    <p:anim calcmode="lin" valueType="num">
                                      <p:cBhvr>
                                        <p:cTn id="55" dur="500" fill="hold"/>
                                        <p:tgtEl>
                                          <p:spTgt spid="12292"/>
                                        </p:tgtEl>
                                        <p:attrNameLst>
                                          <p:attrName>style.rotation</p:attrName>
                                        </p:attrNameLst>
                                      </p:cBhvr>
                                      <p:tavLst>
                                        <p:tav tm="0">
                                          <p:val>
                                            <p:fltVal val="360"/>
                                          </p:val>
                                        </p:tav>
                                        <p:tav tm="100000">
                                          <p:val>
                                            <p:fltVal val="0"/>
                                          </p:val>
                                        </p:tav>
                                      </p:tavLst>
                                    </p:anim>
                                    <p:animEffect transition="in" filter="fade">
                                      <p:cBhvr>
                                        <p:cTn id="56" dur="500"/>
                                        <p:tgtEl>
                                          <p:spTgt spid="12292"/>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Suspects: the </a:t>
            </a:r>
            <a:r>
              <a:rPr lang="en-US" dirty="0" err="1"/>
              <a:t>Vendermots</a:t>
            </a:r>
            <a:endParaRPr lang="en-US" dirty="0"/>
          </a:p>
        </p:txBody>
      </p:sp>
      <p:sp>
        <p:nvSpPr>
          <p:cNvPr id="3" name="Content Placeholder 2"/>
          <p:cNvSpPr>
            <a:spLocks noGrp="1"/>
          </p:cNvSpPr>
          <p:nvPr>
            <p:ph idx="1"/>
          </p:nvPr>
        </p:nvSpPr>
        <p:spPr/>
        <p:txBody>
          <a:bodyPr>
            <a:normAutofit/>
          </a:bodyPr>
          <a:lstStyle/>
          <a:p>
            <a:pPr marL="0" indent="0">
              <a:buNone/>
            </a:pPr>
            <a:r>
              <a:rPr lang="en-US" sz="3200" dirty="0"/>
              <a:t>Lina </a:t>
            </a:r>
            <a:r>
              <a:rPr lang="en-US" sz="3200" dirty="0" err="1"/>
              <a:t>Vendermot</a:t>
            </a:r>
            <a:r>
              <a:rPr lang="en-US" sz="3200" dirty="0"/>
              <a:t>: her visions</a:t>
            </a:r>
          </a:p>
          <a:p>
            <a:r>
              <a:rPr lang="en-US" dirty="0"/>
              <a:t>Her first vision  was at age 11, 2 days after her father’s head was split open with an axe</a:t>
            </a:r>
          </a:p>
          <a:p>
            <a:r>
              <a:rPr lang="en-US" dirty="0"/>
              <a:t>Next vision was at 19: an old lady died</a:t>
            </a:r>
          </a:p>
          <a:p>
            <a:r>
              <a:rPr lang="en-US" dirty="0"/>
              <a:t>She was the prime suspect in her father’s murder: her prints were the only ones on the axe (Leo &amp; </a:t>
            </a:r>
            <a:r>
              <a:rPr lang="en-US" dirty="0" err="1"/>
              <a:t>Valleray</a:t>
            </a:r>
            <a:r>
              <a:rPr lang="en-US" dirty="0"/>
              <a:t> helped her)</a:t>
            </a:r>
          </a:p>
        </p:txBody>
      </p:sp>
      <p:pic>
        <p:nvPicPr>
          <p:cNvPr id="12290" name="Picture 2" descr="Image result for gina lollobrigi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74300" y="135328"/>
            <a:ext cx="1633538" cy="21449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10233516" y="5397499"/>
            <a:ext cx="1674322" cy="1254125"/>
          </a:xfrm>
          <a:prstGeom prst="rect">
            <a:avLst/>
          </a:prstGeom>
        </p:spPr>
      </p:pic>
    </p:spTree>
    <p:extLst>
      <p:ext uri="{BB962C8B-B14F-4D97-AF65-F5344CB8AC3E}">
        <p14:creationId xmlns:p14="http://schemas.microsoft.com/office/powerpoint/2010/main" val="41610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a:t>
            </a:r>
            <a:r>
              <a:rPr lang="en-US" dirty="0" err="1"/>
              <a:t>Vendermot</a:t>
            </a:r>
            <a:r>
              <a:rPr lang="en-US" dirty="0"/>
              <a:t> elders</a:t>
            </a:r>
          </a:p>
        </p:txBody>
      </p:sp>
      <p:sp>
        <p:nvSpPr>
          <p:cNvPr id="3" name="Content Placeholder 2"/>
          <p:cNvSpPr>
            <a:spLocks noGrp="1"/>
          </p:cNvSpPr>
          <p:nvPr>
            <p:ph idx="1"/>
          </p:nvPr>
        </p:nvSpPr>
        <p:spPr/>
        <p:txBody>
          <a:bodyPr>
            <a:normAutofit fontScale="70000" lnSpcReduction="20000"/>
          </a:bodyPr>
          <a:lstStyle/>
          <a:p>
            <a:pPr marL="0" indent="0">
              <a:buNone/>
            </a:pPr>
            <a:r>
              <a:rPr lang="en-US" sz="3300" dirty="0"/>
              <a:t>M. </a:t>
            </a:r>
            <a:r>
              <a:rPr lang="en-US" sz="3300" dirty="0" err="1"/>
              <a:t>Vendermot</a:t>
            </a:r>
            <a:endParaRPr lang="en-US" sz="3300" dirty="0"/>
          </a:p>
          <a:p>
            <a:r>
              <a:rPr lang="en-US" dirty="0"/>
              <a:t>M. abused his children</a:t>
            </a:r>
          </a:p>
          <a:p>
            <a:r>
              <a:rPr lang="en-US" dirty="0"/>
              <a:t>He &amp; Herbier were buddies &amp; villains together</a:t>
            </a:r>
          </a:p>
          <a:p>
            <a:r>
              <a:rPr lang="en-US" dirty="0"/>
              <a:t>Got a bullet in his brain in Algerian War; was taken off active duty &amp; put on interrogations (torture)</a:t>
            </a:r>
          </a:p>
          <a:p>
            <a:r>
              <a:rPr lang="en-US" dirty="0"/>
              <a:t>Died by axe to the head</a:t>
            </a:r>
          </a:p>
          <a:p>
            <a:endParaRPr lang="en-US" dirty="0"/>
          </a:p>
          <a:p>
            <a:pPr marL="0" indent="0">
              <a:buNone/>
            </a:pPr>
            <a:r>
              <a:rPr lang="en-US" sz="3000" dirty="0" err="1"/>
              <a:t>Mme</a:t>
            </a:r>
            <a:r>
              <a:rPr lang="en-US" sz="3000" dirty="0"/>
              <a:t> </a:t>
            </a:r>
            <a:r>
              <a:rPr lang="en-US" sz="3000" dirty="0" err="1"/>
              <a:t>Vendermot</a:t>
            </a:r>
            <a:endParaRPr lang="en-US" sz="3000" dirty="0"/>
          </a:p>
          <a:p>
            <a:r>
              <a:rPr lang="en-US" dirty="0"/>
              <a:t>Quiet, ordinary, takes care of everyday chores</a:t>
            </a:r>
          </a:p>
          <a:p>
            <a:r>
              <a:rPr lang="en-US" dirty="0"/>
              <a:t>Likes to dry flowers</a:t>
            </a:r>
          </a:p>
          <a:p>
            <a:r>
              <a:rPr lang="en-US" dirty="0"/>
              <a:t>Worried for her children because of Lina’s vision</a:t>
            </a:r>
          </a:p>
          <a:p>
            <a:r>
              <a:rPr lang="en-US" dirty="0"/>
              <a:t>Had affair with &amp; 2 children by Comte de </a:t>
            </a:r>
            <a:r>
              <a:rPr lang="en-US" dirty="0" err="1"/>
              <a:t>Valléray</a:t>
            </a:r>
            <a:endParaRPr lang="en-US" dirty="0"/>
          </a:p>
          <a:p>
            <a:r>
              <a:rPr lang="en-US" dirty="0"/>
              <a:t>Killed her husband with an axe to the head</a:t>
            </a:r>
          </a:p>
          <a:p>
            <a:endParaRPr lang="en-US" dirty="0"/>
          </a:p>
        </p:txBody>
      </p:sp>
      <p:pic>
        <p:nvPicPr>
          <p:cNvPr id="4" name="Picture 2" descr="Image result for old french wom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1169" y="3520440"/>
            <a:ext cx="2183537" cy="2924379"/>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Image result for the shining"/>
          <p:cNvPicPr>
            <a:picLocks noChangeAspect="1" noChangeArrowheads="1"/>
          </p:cNvPicPr>
          <p:nvPr/>
        </p:nvPicPr>
        <p:blipFill rotWithShape="1">
          <a:blip r:embed="rId3">
            <a:extLst>
              <a:ext uri="{28A0092B-C50C-407E-A947-70E740481C1C}">
                <a14:useLocalDpi xmlns:a14="http://schemas.microsoft.com/office/drawing/2010/main" val="0"/>
              </a:ext>
            </a:extLst>
          </a:blip>
          <a:srcRect b="11715"/>
          <a:stretch/>
        </p:blipFill>
        <p:spPr bwMode="auto">
          <a:xfrm>
            <a:off x="9620656" y="113518"/>
            <a:ext cx="1924050" cy="2522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78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 calcmode="lin" valueType="num">
                                      <p:cBhvr additive="base">
                                        <p:cTn id="5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Count</a:t>
            </a:r>
          </a:p>
        </p:txBody>
      </p:sp>
      <p:sp>
        <p:nvSpPr>
          <p:cNvPr id="3" name="Content Placeholder 2"/>
          <p:cNvSpPr>
            <a:spLocks noGrp="1"/>
          </p:cNvSpPr>
          <p:nvPr>
            <p:ph idx="1"/>
          </p:nvPr>
        </p:nvSpPr>
        <p:spPr>
          <a:xfrm>
            <a:off x="838200" y="1825624"/>
            <a:ext cx="8945880" cy="4681855"/>
          </a:xfrm>
        </p:spPr>
        <p:txBody>
          <a:bodyPr>
            <a:normAutofit lnSpcReduction="10000"/>
          </a:bodyPr>
          <a:lstStyle/>
          <a:p>
            <a:pPr marL="0" indent="0">
              <a:buNone/>
            </a:pPr>
            <a:r>
              <a:rPr lang="en-US" sz="3200" dirty="0"/>
              <a:t>Rémy François de </a:t>
            </a:r>
            <a:r>
              <a:rPr lang="en-US" sz="3200" dirty="0" err="1"/>
              <a:t>Valléray</a:t>
            </a:r>
            <a:endParaRPr lang="en-US" sz="3200" dirty="0"/>
          </a:p>
          <a:p>
            <a:r>
              <a:rPr lang="en-US" dirty="0"/>
              <a:t>Was married to Léo when young; was forced by his family to divorce after 2 years (for more suitable match)</a:t>
            </a:r>
          </a:p>
          <a:p>
            <a:r>
              <a:rPr lang="en-US" dirty="0"/>
              <a:t>Intends to remarry Léo if she recovers</a:t>
            </a:r>
          </a:p>
          <a:p>
            <a:r>
              <a:rPr lang="en-US" dirty="0"/>
              <a:t>Has a stepson Denis, a </a:t>
            </a:r>
            <a:r>
              <a:rPr lang="en-US" dirty="0" err="1"/>
              <a:t>dratsab</a:t>
            </a:r>
            <a:endParaRPr lang="en-US" dirty="0"/>
          </a:p>
          <a:p>
            <a:r>
              <a:rPr lang="en-US" dirty="0"/>
              <a:t>Dips sugar into Calvados</a:t>
            </a:r>
          </a:p>
          <a:p>
            <a:r>
              <a:rPr lang="en-US" dirty="0"/>
              <a:t>Promises to reward </a:t>
            </a:r>
            <a:r>
              <a:rPr lang="en-US" dirty="0" err="1"/>
              <a:t>Adamsberg</a:t>
            </a:r>
            <a:r>
              <a:rPr lang="en-US" dirty="0"/>
              <a:t> with a painting of a knight near his home mountains </a:t>
            </a:r>
            <a:r>
              <a:rPr lang="en-US" dirty="0" err="1"/>
              <a:t>Gourgs</a:t>
            </a:r>
            <a:r>
              <a:rPr lang="en-US" dirty="0"/>
              <a:t> </a:t>
            </a:r>
            <a:r>
              <a:rPr lang="en-US" dirty="0" err="1"/>
              <a:t>Blancs</a:t>
            </a:r>
            <a:r>
              <a:rPr lang="en-US" dirty="0"/>
              <a:t> (school of François Clouet-16</a:t>
            </a:r>
            <a:r>
              <a:rPr lang="en-US" baseline="30000" dirty="0"/>
              <a:t>th</a:t>
            </a:r>
            <a:r>
              <a:rPr lang="en-US" dirty="0"/>
              <a:t> century) if he can make Léo well again</a:t>
            </a:r>
          </a:p>
          <a:p>
            <a:r>
              <a:rPr lang="en-US" dirty="0"/>
              <a:t>Really doesn’t want to take his shirt off! Has an ugly birthmark.</a:t>
            </a:r>
          </a:p>
        </p:txBody>
      </p:sp>
      <p:pic>
        <p:nvPicPr>
          <p:cNvPr id="14338" name="Picture 2" descr="Image result for french count"/>
          <p:cNvPicPr>
            <a:picLocks noChangeAspect="1" noChangeArrowheads="1"/>
          </p:cNvPicPr>
          <p:nvPr/>
        </p:nvPicPr>
        <p:blipFill rotWithShape="1">
          <a:blip r:embed="rId2">
            <a:extLst>
              <a:ext uri="{28A0092B-C50C-407E-A947-70E740481C1C}">
                <a14:useLocalDpi xmlns:a14="http://schemas.microsoft.com/office/drawing/2010/main" val="0"/>
              </a:ext>
            </a:extLst>
          </a:blip>
          <a:srcRect l="15166" r="12156" b="6444"/>
          <a:stretch/>
        </p:blipFill>
        <p:spPr bwMode="auto">
          <a:xfrm>
            <a:off x="10073639" y="103285"/>
            <a:ext cx="1996441" cy="3444679"/>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Image result for glass calvad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84080" y="4535804"/>
            <a:ext cx="1971675" cy="1971675"/>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Image result for sugar cub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8754037">
            <a:off x="10889751" y="3937801"/>
            <a:ext cx="542690" cy="563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179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365125"/>
            <a:ext cx="10866120" cy="625475"/>
          </a:xfrm>
        </p:spPr>
        <p:txBody>
          <a:bodyPr>
            <a:normAutofit fontScale="90000"/>
          </a:bodyPr>
          <a:lstStyle/>
          <a:p>
            <a:r>
              <a:rPr lang="en-US" dirty="0"/>
              <a:t>François Clouet (c.1510-72)</a:t>
            </a:r>
          </a:p>
        </p:txBody>
      </p:sp>
      <p:sp>
        <p:nvSpPr>
          <p:cNvPr id="3" name="Content Placeholder 2"/>
          <p:cNvSpPr>
            <a:spLocks noGrp="1"/>
          </p:cNvSpPr>
          <p:nvPr>
            <p:ph idx="1"/>
          </p:nvPr>
        </p:nvSpPr>
        <p:spPr>
          <a:xfrm>
            <a:off x="487680" y="990600"/>
            <a:ext cx="10515600" cy="4351338"/>
          </a:xfrm>
        </p:spPr>
        <p:txBody>
          <a:bodyPr>
            <a:normAutofit fontScale="92500" lnSpcReduction="10000"/>
          </a:bodyPr>
          <a:lstStyle/>
          <a:p>
            <a:r>
              <a:rPr lang="en-US" dirty="0"/>
              <a:t>As the praises of François Clouet were sung by the writers of the day, his name was carefully preserved from reign to reign, and there is an ancient and unbroken tradition in the attribution of many of his pictures. There are not, however, any original attestations of his works, nor are any documents known which would guarantee the ascriptions usually accepted.</a:t>
            </a:r>
          </a:p>
          <a:p>
            <a:r>
              <a:rPr lang="en-US" dirty="0"/>
              <a:t>His work is remarkable for the elaborate finish of all the details, the extreme accuracy of the drawing, and the exquisite completeness of the whole portrait. He must have been a man of high intelligence, and of great penetration, intensely interested in his work, and with considerable ability to represent the character of his sitter in his portraits. His coloring is perhaps not specially remarkable, nor from the point of style can his pictures be considered very fairly beautiful, but in perfection of drawing he has hardly any equal</a:t>
            </a:r>
          </a:p>
          <a:p>
            <a:endParaRPr lang="en-US" dirty="0"/>
          </a:p>
        </p:txBody>
      </p:sp>
      <p:pic>
        <p:nvPicPr>
          <p:cNvPr id="15362" name="Picture 2" descr="https://upload.wikimedia.org/wikipedia/commons/thumb/1/11/Clouet_atelier_Henri_II_Roi_de_France.jpg/220px-Clouet_atelier_Henri_II_Roi_de_Fran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8848" y="3427500"/>
            <a:ext cx="1787525" cy="289254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837090" y="6439186"/>
            <a:ext cx="1100455" cy="369332"/>
          </a:xfrm>
          <a:prstGeom prst="rect">
            <a:avLst/>
          </a:prstGeom>
        </p:spPr>
        <p:txBody>
          <a:bodyPr wrap="square">
            <a:spAutoFit/>
          </a:bodyPr>
          <a:lstStyle/>
          <a:p>
            <a:r>
              <a:rPr lang="en-US" dirty="0">
                <a:solidFill>
                  <a:srgbClr val="0B0080"/>
                </a:solidFill>
                <a:latin typeface="Arial" panose="020B0604020202020204" pitchFamily="34" charset="0"/>
              </a:rPr>
              <a:t>Henry II</a:t>
            </a:r>
            <a:endParaRPr lang="en-US" dirty="0"/>
          </a:p>
        </p:txBody>
      </p:sp>
      <p:pic>
        <p:nvPicPr>
          <p:cNvPr id="15364" name="Picture 4" descr="https://upload.wikimedia.org/wikipedia/commons/thumb/0/07/Jean_Clouet_001.jpg/260px-Jean_Clouet_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 y="3407926"/>
            <a:ext cx="2476500" cy="31242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12420" y="6504706"/>
            <a:ext cx="2587625" cy="369332"/>
          </a:xfrm>
          <a:prstGeom prst="rect">
            <a:avLst/>
          </a:prstGeom>
        </p:spPr>
        <p:txBody>
          <a:bodyPr wrap="square">
            <a:spAutoFit/>
          </a:bodyPr>
          <a:lstStyle/>
          <a:p>
            <a:r>
              <a:rPr lang="en-US" dirty="0">
                <a:solidFill>
                  <a:srgbClr val="0B0080"/>
                </a:solidFill>
                <a:latin typeface="Arial" panose="020B0604020202020204" pitchFamily="34" charset="0"/>
              </a:rPr>
              <a:t>François I</a:t>
            </a:r>
            <a:r>
              <a:rPr lang="en-US" dirty="0">
                <a:solidFill>
                  <a:srgbClr val="252525"/>
                </a:solidFill>
                <a:latin typeface="Arial" panose="020B0604020202020204" pitchFamily="34" charset="0"/>
              </a:rPr>
              <a:t>.</a:t>
            </a:r>
            <a:endParaRPr lang="en-US" dirty="0"/>
          </a:p>
        </p:txBody>
      </p:sp>
      <p:pic>
        <p:nvPicPr>
          <p:cNvPr id="15366" name="Picture 6" descr="https://upload.wikimedia.org/wikipedia/commons/thumb/8/82/Fran%C3%A7ois_Clouet_002.jpg/220px-Fran%C3%A7ois_Clouet_0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0740" y="3407926"/>
            <a:ext cx="2491523" cy="281995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985716" y="6267346"/>
            <a:ext cx="2666785" cy="553998"/>
          </a:xfrm>
          <a:prstGeom prst="rect">
            <a:avLst/>
          </a:prstGeom>
        </p:spPr>
        <p:txBody>
          <a:bodyPr wrap="square">
            <a:spAutoFit/>
          </a:bodyPr>
          <a:lstStyle/>
          <a:p>
            <a:r>
              <a:rPr lang="en-US" i="1" dirty="0">
                <a:solidFill>
                  <a:srgbClr val="252525"/>
                </a:solidFill>
                <a:latin typeface="Arial" panose="020B0604020202020204" pitchFamily="34" charset="0"/>
              </a:rPr>
              <a:t>Dame au Bain</a:t>
            </a:r>
            <a:r>
              <a:rPr lang="en-US" dirty="0">
                <a:solidFill>
                  <a:srgbClr val="252525"/>
                </a:solidFill>
                <a:latin typeface="Arial" panose="020B0604020202020204" pitchFamily="34" charset="0"/>
              </a:rPr>
              <a:t> </a:t>
            </a:r>
          </a:p>
          <a:p>
            <a:r>
              <a:rPr lang="en-US" sz="1200" dirty="0">
                <a:solidFill>
                  <a:srgbClr val="252525"/>
                </a:solidFill>
                <a:latin typeface="Arial" panose="020B0604020202020204" pitchFamily="34" charset="0"/>
              </a:rPr>
              <a:t>(Probably Mary Queen of Scotts) </a:t>
            </a:r>
            <a:endParaRPr lang="en-US" sz="1200" dirty="0"/>
          </a:p>
        </p:txBody>
      </p:sp>
      <p:pic>
        <p:nvPicPr>
          <p:cNvPr id="15368" name="Picture 8" descr="Catherine-de-medic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2191" y="3407926"/>
            <a:ext cx="2095500" cy="284797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8996519" y="6320040"/>
            <a:ext cx="2357281" cy="369332"/>
          </a:xfrm>
          <a:prstGeom prst="rect">
            <a:avLst/>
          </a:prstGeom>
        </p:spPr>
        <p:txBody>
          <a:bodyPr wrap="square">
            <a:spAutoFit/>
          </a:bodyPr>
          <a:lstStyle/>
          <a:p>
            <a:r>
              <a:rPr lang="en-US" dirty="0">
                <a:solidFill>
                  <a:srgbClr val="0B0080"/>
                </a:solidFill>
                <a:latin typeface="Arial" panose="020B0604020202020204" pitchFamily="34" charset="0"/>
              </a:rPr>
              <a:t>Catherine de Medici</a:t>
            </a:r>
            <a:endParaRPr lang="en-US" dirty="0"/>
          </a:p>
        </p:txBody>
      </p:sp>
    </p:spTree>
    <p:extLst>
      <p:ext uri="{BB962C8B-B14F-4D97-AF65-F5344CB8AC3E}">
        <p14:creationId xmlns:p14="http://schemas.microsoft.com/office/powerpoint/2010/main" val="232228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5362"/>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5366"/>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53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descr="File:François Clouet - The Bath of Diana - WGA506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7048"/>
            <a:ext cx="8442960" cy="586785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815086" y="6048317"/>
            <a:ext cx="4477508" cy="369332"/>
          </a:xfrm>
          <a:prstGeom prst="rect">
            <a:avLst/>
          </a:prstGeom>
        </p:spPr>
        <p:txBody>
          <a:bodyPr wrap="none">
            <a:spAutoFit/>
          </a:bodyPr>
          <a:lstStyle/>
          <a:p>
            <a:r>
              <a:rPr lang="en-US" dirty="0"/>
              <a:t>The Bath of Diana,  Oil on panel. Dated 1550’s</a:t>
            </a:r>
          </a:p>
        </p:txBody>
      </p:sp>
    </p:spTree>
    <p:extLst>
      <p:ext uri="{BB962C8B-B14F-4D97-AF65-F5344CB8AC3E}">
        <p14:creationId xmlns:p14="http://schemas.microsoft.com/office/powerpoint/2010/main" val="210600511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 </a:t>
            </a:r>
            <a:r>
              <a:rPr lang="en-US" dirty="0" err="1"/>
              <a:t>Gourgs</a:t>
            </a:r>
            <a:r>
              <a:rPr lang="en-US" dirty="0"/>
              <a:t> </a:t>
            </a:r>
            <a:r>
              <a:rPr lang="en-US" dirty="0" err="1"/>
              <a:t>Blancs</a:t>
            </a:r>
            <a:endParaRPr lang="en-US" dirty="0"/>
          </a:p>
        </p:txBody>
      </p:sp>
      <p:pic>
        <p:nvPicPr>
          <p:cNvPr id="7170" name="Picture 2" descr="Image res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2663" y="0"/>
            <a:ext cx="453548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gourgs blanc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40731"/>
            <a:ext cx="7216882" cy="4817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23680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dirty="0"/>
              <a:t>The Fleury Prisoner</a:t>
            </a:r>
          </a:p>
        </p:txBody>
      </p:sp>
      <p:sp>
        <p:nvSpPr>
          <p:cNvPr id="3" name="Content Placeholder 2"/>
          <p:cNvSpPr>
            <a:spLocks noGrp="1"/>
          </p:cNvSpPr>
          <p:nvPr>
            <p:ph idx="1"/>
          </p:nvPr>
        </p:nvSpPr>
        <p:spPr/>
        <p:txBody>
          <a:bodyPr/>
          <a:lstStyle/>
          <a:p>
            <a:r>
              <a:rPr lang="en-US" dirty="0"/>
              <a:t>**</a:t>
            </a:r>
            <a:r>
              <a:rPr lang="en-US" dirty="0" err="1"/>
              <a:t>Valleray</a:t>
            </a:r>
            <a:r>
              <a:rPr lang="en-US" dirty="0"/>
              <a:t> pulls strings to get him to </a:t>
            </a:r>
            <a:r>
              <a:rPr lang="en-US" dirty="0" err="1"/>
              <a:t>Ordebec</a:t>
            </a:r>
            <a:r>
              <a:rPr lang="en-US" dirty="0"/>
              <a:t> Hospital</a:t>
            </a:r>
          </a:p>
          <a:p>
            <a:r>
              <a:rPr lang="en-US" dirty="0"/>
              <a:t>Uses his hands to reset mechanisms of the body</a:t>
            </a:r>
          </a:p>
          <a:p>
            <a:r>
              <a:rPr lang="en-US" dirty="0"/>
              <a:t>Nicknamed Dr. Paul </a:t>
            </a:r>
            <a:r>
              <a:rPr lang="en-US" dirty="0" err="1"/>
              <a:t>Hellebaud</a:t>
            </a:r>
            <a:r>
              <a:rPr lang="en-US" dirty="0"/>
              <a:t>; Dr. Turbot becomes his biggest fan</a:t>
            </a:r>
          </a:p>
          <a:p>
            <a:r>
              <a:rPr lang="en-US" dirty="0"/>
              <a:t>Dr. says that Léo doesn’t want to face up to her attack: probably knows her attacker &amp; the knowledge is intolerable to her</a:t>
            </a:r>
          </a:p>
          <a:p>
            <a:r>
              <a:rPr lang="en-US" dirty="0"/>
              <a:t>Doctor brings Léo’s color back, her breathing becomes normal, she smiles: makes </a:t>
            </a:r>
            <a:r>
              <a:rPr lang="en-US" dirty="0" err="1"/>
              <a:t>Valléray</a:t>
            </a:r>
            <a:r>
              <a:rPr lang="en-US" dirty="0"/>
              <a:t> collapse-  “Don’t take off my shirt!”</a:t>
            </a:r>
          </a:p>
          <a:p>
            <a:r>
              <a:rPr lang="en-US" dirty="0"/>
              <a:t>Makes everyone wait two weeks before talking to her</a:t>
            </a:r>
          </a:p>
          <a:p>
            <a:endParaRPr lang="en-US" dirty="0"/>
          </a:p>
          <a:p>
            <a:endParaRPr lang="en-US" dirty="0"/>
          </a:p>
        </p:txBody>
      </p:sp>
      <p:pic>
        <p:nvPicPr>
          <p:cNvPr id="18434" name="Picture 2" descr="Image result for fleury pris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72032" y="852488"/>
            <a:ext cx="2980267" cy="167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0562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73075"/>
          </a:xfrm>
        </p:spPr>
        <p:txBody>
          <a:bodyPr>
            <a:normAutofit fontScale="90000"/>
          </a:bodyPr>
          <a:lstStyle/>
          <a:p>
            <a:br>
              <a:rPr lang="en-US" b="1" dirty="0">
                <a:effectLst/>
              </a:rPr>
            </a:br>
            <a:br>
              <a:rPr lang="en-US" b="1" dirty="0">
                <a:effectLst/>
              </a:rPr>
            </a:br>
            <a:r>
              <a:rPr lang="en-US" b="1" dirty="0">
                <a:effectLst/>
              </a:rPr>
              <a:t>Bibliography: </a:t>
            </a:r>
            <a:r>
              <a:rPr lang="en-US" dirty="0" err="1">
                <a:effectLst/>
              </a:rPr>
              <a:t>Commissaire</a:t>
            </a:r>
            <a:r>
              <a:rPr lang="en-US" dirty="0">
                <a:effectLst/>
              </a:rPr>
              <a:t> </a:t>
            </a:r>
            <a:r>
              <a:rPr lang="en-US" dirty="0" err="1">
                <a:effectLst/>
              </a:rPr>
              <a:t>Adamsberg</a:t>
            </a:r>
            <a:r>
              <a:rPr lang="en-US" dirty="0">
                <a:effectLst/>
              </a:rPr>
              <a:t> Novels</a:t>
            </a:r>
            <a:br>
              <a:rPr lang="en-US" dirty="0">
                <a:effectLst/>
              </a:rPr>
            </a:br>
            <a:br>
              <a:rPr lang="en-US" b="1" dirty="0">
                <a:effectLst/>
              </a:rPr>
            </a:br>
            <a:endParaRPr lang="en-US" dirty="0"/>
          </a:p>
        </p:txBody>
      </p:sp>
      <p:sp>
        <p:nvSpPr>
          <p:cNvPr id="3" name="Content Placeholder 2"/>
          <p:cNvSpPr>
            <a:spLocks noGrp="1"/>
          </p:cNvSpPr>
          <p:nvPr>
            <p:ph idx="1"/>
          </p:nvPr>
        </p:nvSpPr>
        <p:spPr>
          <a:xfrm>
            <a:off x="838200" y="1021080"/>
            <a:ext cx="10713720" cy="5623560"/>
          </a:xfrm>
        </p:spPr>
        <p:txBody>
          <a:bodyPr>
            <a:normAutofit/>
          </a:bodyPr>
          <a:lstStyle/>
          <a:p>
            <a:pPr lvl="1"/>
            <a:r>
              <a:rPr lang="en-US" dirty="0">
                <a:effectLst/>
              </a:rPr>
              <a:t>1991 – </a:t>
            </a:r>
            <a:r>
              <a:rPr lang="en-US" i="1" dirty="0" err="1">
                <a:effectLst/>
              </a:rPr>
              <a:t>L’homme</a:t>
            </a:r>
            <a:r>
              <a:rPr lang="en-US" i="1" dirty="0">
                <a:effectLst/>
              </a:rPr>
              <a:t> aux </a:t>
            </a:r>
            <a:r>
              <a:rPr lang="en-US" i="1" dirty="0" err="1">
                <a:effectLst/>
              </a:rPr>
              <a:t>cercles</a:t>
            </a:r>
            <a:r>
              <a:rPr lang="en-US" i="1" dirty="0">
                <a:effectLst/>
              </a:rPr>
              <a:t> bleus</a:t>
            </a:r>
            <a:r>
              <a:rPr lang="en-US" dirty="0">
                <a:effectLst/>
              </a:rPr>
              <a:t>; English title: </a:t>
            </a:r>
            <a:r>
              <a:rPr lang="en-US" i="1" dirty="0">
                <a:effectLst/>
              </a:rPr>
              <a:t>The Chalk Circle Man</a:t>
            </a:r>
            <a:r>
              <a:rPr lang="en-US" dirty="0">
                <a:effectLst/>
              </a:rPr>
              <a:t>, 2009</a:t>
            </a:r>
          </a:p>
          <a:p>
            <a:pPr lvl="1"/>
            <a:r>
              <a:rPr lang="en-US" dirty="0">
                <a:effectLst/>
              </a:rPr>
              <a:t>1999 – </a:t>
            </a:r>
            <a:r>
              <a:rPr lang="en-US" i="1" dirty="0" err="1">
                <a:effectLst/>
              </a:rPr>
              <a:t>L'Homme</a:t>
            </a:r>
            <a:r>
              <a:rPr lang="en-US" i="1" dirty="0">
                <a:effectLst/>
              </a:rPr>
              <a:t> à </a:t>
            </a:r>
            <a:r>
              <a:rPr lang="en-US" i="1" dirty="0" err="1">
                <a:effectLst/>
              </a:rPr>
              <a:t>l'envers</a:t>
            </a:r>
            <a:r>
              <a:rPr lang="en-US" dirty="0">
                <a:effectLst/>
              </a:rPr>
              <a:t>; English title: </a:t>
            </a:r>
            <a:r>
              <a:rPr lang="en-US" i="1" dirty="0">
                <a:effectLst/>
              </a:rPr>
              <a:t>Seeking Whom He May Devour</a:t>
            </a:r>
            <a:r>
              <a:rPr lang="en-US" dirty="0">
                <a:effectLst/>
              </a:rPr>
              <a:t>, 2004, (</a:t>
            </a:r>
            <a:r>
              <a:rPr lang="en-US" dirty="0" err="1">
                <a:effectLst/>
              </a:rPr>
              <a:t>fr:Prix</a:t>
            </a:r>
            <a:r>
              <a:rPr lang="en-US" dirty="0">
                <a:effectLst/>
              </a:rPr>
              <a:t> </a:t>
            </a:r>
            <a:r>
              <a:rPr lang="en-US" dirty="0" err="1">
                <a:effectLst/>
              </a:rPr>
              <a:t>Mystère</a:t>
            </a:r>
            <a:r>
              <a:rPr lang="en-US" dirty="0">
                <a:effectLst/>
              </a:rPr>
              <a:t> de la critique)</a:t>
            </a:r>
          </a:p>
          <a:p>
            <a:pPr lvl="1"/>
            <a:r>
              <a:rPr lang="en-US" dirty="0">
                <a:effectLst/>
              </a:rPr>
              <a:t>2000 – </a:t>
            </a:r>
            <a:r>
              <a:rPr lang="en-US" i="1" dirty="0">
                <a:effectLst/>
              </a:rPr>
              <a:t>Les </a:t>
            </a:r>
            <a:r>
              <a:rPr lang="en-US" i="1" dirty="0" err="1">
                <a:effectLst/>
              </a:rPr>
              <a:t>quatre</a:t>
            </a:r>
            <a:r>
              <a:rPr lang="en-US" i="1" dirty="0">
                <a:effectLst/>
              </a:rPr>
              <a:t> </a:t>
            </a:r>
            <a:r>
              <a:rPr lang="en-US" i="1" dirty="0" err="1">
                <a:effectLst/>
              </a:rPr>
              <a:t>fleuves</a:t>
            </a:r>
            <a:r>
              <a:rPr lang="en-US" dirty="0">
                <a:effectLst/>
              </a:rPr>
              <a:t>; English title: </a:t>
            </a:r>
            <a:r>
              <a:rPr lang="en-US" i="1" dirty="0">
                <a:effectLst/>
              </a:rPr>
              <a:t>The Four Rivers</a:t>
            </a:r>
            <a:r>
              <a:rPr lang="en-US" dirty="0">
                <a:effectLst/>
              </a:rPr>
              <a:t>. Graphic novel (with Edmond </a:t>
            </a:r>
            <a:r>
              <a:rPr lang="en-US" dirty="0" err="1">
                <a:effectLst/>
              </a:rPr>
              <a:t>Baudoin</a:t>
            </a:r>
            <a:r>
              <a:rPr lang="en-US" dirty="0">
                <a:effectLst/>
              </a:rPr>
              <a:t>).</a:t>
            </a:r>
          </a:p>
          <a:p>
            <a:pPr lvl="1"/>
            <a:r>
              <a:rPr lang="en-US" dirty="0">
                <a:effectLst/>
              </a:rPr>
              <a:t>2001 – </a:t>
            </a:r>
            <a:r>
              <a:rPr lang="en-US" i="1" dirty="0">
                <a:effectLst/>
              </a:rPr>
              <a:t>Pars </a:t>
            </a:r>
            <a:r>
              <a:rPr lang="en-US" i="1" dirty="0" err="1">
                <a:effectLst/>
              </a:rPr>
              <a:t>vite</a:t>
            </a:r>
            <a:r>
              <a:rPr lang="en-US" i="1" dirty="0">
                <a:effectLst/>
              </a:rPr>
              <a:t> et </a:t>
            </a:r>
            <a:r>
              <a:rPr lang="en-US" i="1" dirty="0" err="1">
                <a:effectLst/>
              </a:rPr>
              <a:t>reviens</a:t>
            </a:r>
            <a:r>
              <a:rPr lang="en-US" i="1" dirty="0">
                <a:effectLst/>
              </a:rPr>
              <a:t> </a:t>
            </a:r>
            <a:r>
              <a:rPr lang="en-US" i="1" dirty="0" err="1">
                <a:effectLst/>
              </a:rPr>
              <a:t>tard</a:t>
            </a:r>
            <a:r>
              <a:rPr lang="en-US" dirty="0">
                <a:effectLst/>
              </a:rPr>
              <a:t>; English title: </a:t>
            </a:r>
            <a:r>
              <a:rPr lang="en-US" i="1" dirty="0">
                <a:effectLst/>
              </a:rPr>
              <a:t>Have Mercy on Us All</a:t>
            </a:r>
            <a:r>
              <a:rPr lang="en-US" dirty="0">
                <a:effectLst/>
              </a:rPr>
              <a:t>, 2003, (Prix des </a:t>
            </a:r>
            <a:r>
              <a:rPr lang="en-US" dirty="0" err="1">
                <a:effectLst/>
              </a:rPr>
              <a:t>libraires</a:t>
            </a:r>
            <a:r>
              <a:rPr lang="en-US" dirty="0">
                <a:effectLst/>
              </a:rPr>
              <a:t>) (Adapted as a film in 2007)</a:t>
            </a:r>
          </a:p>
          <a:p>
            <a:pPr lvl="1"/>
            <a:r>
              <a:rPr lang="en-US" dirty="0">
                <a:effectLst/>
              </a:rPr>
              <a:t>2004 – </a:t>
            </a:r>
            <a:r>
              <a:rPr lang="en-US" i="1" dirty="0">
                <a:effectLst/>
              </a:rPr>
              <a:t>Sous les vents de Neptune</a:t>
            </a:r>
            <a:r>
              <a:rPr lang="en-US" dirty="0">
                <a:effectLst/>
              </a:rPr>
              <a:t>; English title: </a:t>
            </a:r>
            <a:r>
              <a:rPr lang="en-US" i="1" dirty="0">
                <a:effectLst/>
              </a:rPr>
              <a:t>Wash This Blood Clean from My Hand</a:t>
            </a:r>
            <a:r>
              <a:rPr lang="en-US" dirty="0">
                <a:effectLst/>
              </a:rPr>
              <a:t>, 2007 (International Dagger award)</a:t>
            </a:r>
          </a:p>
          <a:p>
            <a:pPr lvl="1"/>
            <a:r>
              <a:rPr lang="en-US" dirty="0">
                <a:effectLst/>
              </a:rPr>
              <a:t>2006 – </a:t>
            </a:r>
            <a:r>
              <a:rPr lang="en-US" i="1" dirty="0" err="1">
                <a:effectLst/>
              </a:rPr>
              <a:t>Dans</a:t>
            </a:r>
            <a:r>
              <a:rPr lang="en-US" i="1" dirty="0">
                <a:effectLst/>
              </a:rPr>
              <a:t> les </a:t>
            </a:r>
            <a:r>
              <a:rPr lang="en-US" i="1" dirty="0" err="1">
                <a:effectLst/>
              </a:rPr>
              <a:t>bois</a:t>
            </a:r>
            <a:r>
              <a:rPr lang="en-US" i="1" dirty="0">
                <a:effectLst/>
              </a:rPr>
              <a:t> </a:t>
            </a:r>
            <a:r>
              <a:rPr lang="en-US" i="1" dirty="0" err="1">
                <a:effectLst/>
              </a:rPr>
              <a:t>éternels</a:t>
            </a:r>
            <a:r>
              <a:rPr lang="en-US" dirty="0">
                <a:effectLst/>
              </a:rPr>
              <a:t>; English title: </a:t>
            </a:r>
            <a:r>
              <a:rPr lang="en-US" i="1" dirty="0">
                <a:effectLst/>
              </a:rPr>
              <a:t>This Night's Foul Work</a:t>
            </a:r>
            <a:r>
              <a:rPr lang="en-US" dirty="0">
                <a:effectLst/>
              </a:rPr>
              <a:t>, 2008</a:t>
            </a:r>
          </a:p>
          <a:p>
            <a:pPr lvl="1"/>
            <a:r>
              <a:rPr lang="en-US" dirty="0">
                <a:effectLst/>
              </a:rPr>
              <a:t>2008 – </a:t>
            </a:r>
            <a:r>
              <a:rPr lang="en-US" i="1" dirty="0">
                <a:effectLst/>
              </a:rPr>
              <a:t>Un lieu </a:t>
            </a:r>
            <a:r>
              <a:rPr lang="en-US" i="1" dirty="0" err="1">
                <a:effectLst/>
              </a:rPr>
              <a:t>incertain</a:t>
            </a:r>
            <a:r>
              <a:rPr lang="en-US" dirty="0">
                <a:effectLst/>
              </a:rPr>
              <a:t>; English title: </a:t>
            </a:r>
            <a:r>
              <a:rPr lang="en-US" i="1" dirty="0">
                <a:effectLst/>
              </a:rPr>
              <a:t>An Uncertain Place</a:t>
            </a:r>
            <a:r>
              <a:rPr lang="en-US" dirty="0">
                <a:effectLst/>
              </a:rPr>
              <a:t>, 2011</a:t>
            </a:r>
          </a:p>
          <a:p>
            <a:pPr lvl="1"/>
            <a:r>
              <a:rPr lang="en-US" dirty="0">
                <a:effectLst/>
              </a:rPr>
              <a:t>2011 – </a:t>
            </a:r>
            <a:r>
              <a:rPr lang="en-US" i="1" dirty="0" err="1">
                <a:effectLst/>
              </a:rPr>
              <a:t>L'armée</a:t>
            </a:r>
            <a:r>
              <a:rPr lang="en-US" i="1" dirty="0">
                <a:effectLst/>
              </a:rPr>
              <a:t> </a:t>
            </a:r>
            <a:r>
              <a:rPr lang="en-US" i="1" dirty="0" err="1">
                <a:effectLst/>
              </a:rPr>
              <a:t>furieuse</a:t>
            </a:r>
            <a:r>
              <a:rPr lang="en-US" dirty="0">
                <a:effectLst/>
              </a:rPr>
              <a:t>; English title: </a:t>
            </a:r>
            <a:r>
              <a:rPr lang="en-US" i="1" dirty="0">
                <a:effectLst/>
              </a:rPr>
              <a:t>The Ghost Riders of </a:t>
            </a:r>
            <a:r>
              <a:rPr lang="en-US" i="1" dirty="0" err="1">
                <a:effectLst/>
              </a:rPr>
              <a:t>Ordebec</a:t>
            </a:r>
            <a:r>
              <a:rPr lang="en-US" dirty="0">
                <a:effectLst/>
              </a:rPr>
              <a:t>, 2013 (International Dagger Award)</a:t>
            </a:r>
          </a:p>
          <a:p>
            <a:pPr lvl="1"/>
            <a:r>
              <a:rPr lang="en-US" dirty="0">
                <a:effectLst/>
              </a:rPr>
              <a:t>2015 - </a:t>
            </a:r>
            <a:r>
              <a:rPr lang="en-US" i="1" dirty="0">
                <a:effectLst/>
              </a:rPr>
              <a:t>Temps </a:t>
            </a:r>
            <a:r>
              <a:rPr lang="en-US" i="1" dirty="0" err="1">
                <a:effectLst/>
              </a:rPr>
              <a:t>glaciaires</a:t>
            </a:r>
            <a:r>
              <a:rPr lang="en-US" i="1" dirty="0">
                <a:effectLst/>
              </a:rPr>
              <a:t>;</a:t>
            </a:r>
            <a:r>
              <a:rPr lang="en-US" dirty="0">
                <a:effectLst/>
              </a:rPr>
              <a:t> English title: </a:t>
            </a:r>
            <a:r>
              <a:rPr lang="en-US" i="1" dirty="0">
                <a:effectLst/>
              </a:rPr>
              <a:t>A Climate of Fear</a:t>
            </a:r>
            <a:r>
              <a:rPr lang="en-US" dirty="0">
                <a:effectLst/>
              </a:rPr>
              <a:t>, 2016</a:t>
            </a:r>
          </a:p>
          <a:p>
            <a:pPr lvl="1"/>
            <a:r>
              <a:rPr lang="en-US" dirty="0"/>
              <a:t>Review &amp; Summaries of the novels: </a:t>
            </a:r>
            <a:endParaRPr lang="en-US" dirty="0">
              <a:effectLst/>
            </a:endParaRPr>
          </a:p>
          <a:p>
            <a:pPr marL="0" indent="0">
              <a:buNone/>
            </a:pPr>
            <a:endParaRPr lang="en-US" dirty="0"/>
          </a:p>
        </p:txBody>
      </p:sp>
      <p:pic>
        <p:nvPicPr>
          <p:cNvPr id="4" name="Picture 4" descr="Image result for fred vargas adamsberg books in or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0911" y="1112520"/>
            <a:ext cx="10421009" cy="503682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997200" y="6240780"/>
            <a:ext cx="8788400" cy="646331"/>
          </a:xfrm>
          <a:prstGeom prst="rect">
            <a:avLst/>
          </a:prstGeom>
        </p:spPr>
        <p:txBody>
          <a:bodyPr wrap="square">
            <a:spAutoFit/>
          </a:bodyPr>
          <a:lstStyle/>
          <a:p>
            <a:r>
              <a:rPr lang="en-US" dirty="0">
                <a:hlinkClick r:id="rId3"/>
              </a:rPr>
              <a:t>https://internationalnoir.com/2016/03/04/fred-vargas-the-commissaire-adamsberg-series/</a:t>
            </a:r>
            <a:endParaRPr lang="en-US" dirty="0"/>
          </a:p>
          <a:p>
            <a:endParaRPr lang="en-US" dirty="0"/>
          </a:p>
        </p:txBody>
      </p:sp>
    </p:spTree>
    <p:extLst>
      <p:ext uri="{BB962C8B-B14F-4D97-AF65-F5344CB8AC3E}">
        <p14:creationId xmlns:p14="http://schemas.microsoft.com/office/powerpoint/2010/main" val="3296451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365125"/>
            <a:ext cx="10515600" cy="942975"/>
          </a:xfrm>
        </p:spPr>
        <p:txBody>
          <a:bodyPr>
            <a:normAutofit fontScale="90000"/>
          </a:bodyPr>
          <a:lstStyle/>
          <a:p>
            <a:r>
              <a:rPr lang="en-US" dirty="0"/>
              <a:t>The Murders Continue:</a:t>
            </a:r>
            <a:br>
              <a:rPr lang="en-US" dirty="0"/>
            </a:br>
            <a:r>
              <a:rPr lang="en-US" dirty="0"/>
              <a:t> and then there were two…</a:t>
            </a:r>
          </a:p>
        </p:txBody>
      </p:sp>
      <p:sp>
        <p:nvSpPr>
          <p:cNvPr id="3" name="Content Placeholder 2"/>
          <p:cNvSpPr>
            <a:spLocks noGrp="1"/>
          </p:cNvSpPr>
          <p:nvPr>
            <p:ph idx="1"/>
          </p:nvPr>
        </p:nvSpPr>
        <p:spPr>
          <a:xfrm>
            <a:off x="368300" y="1524000"/>
            <a:ext cx="7764780" cy="4652963"/>
          </a:xfrm>
        </p:spPr>
        <p:txBody>
          <a:bodyPr/>
          <a:lstStyle/>
          <a:p>
            <a:pPr marL="0" indent="0">
              <a:buNone/>
            </a:pPr>
            <a:r>
              <a:rPr lang="en-US" sz="3200" dirty="0" err="1"/>
              <a:t>Glayeux</a:t>
            </a:r>
            <a:r>
              <a:rPr lang="en-US" sz="3200" dirty="0"/>
              <a:t> Down</a:t>
            </a:r>
          </a:p>
          <a:p>
            <a:r>
              <a:rPr lang="en-US" dirty="0" err="1"/>
              <a:t>Mortembot</a:t>
            </a:r>
            <a:r>
              <a:rPr lang="en-US" dirty="0"/>
              <a:t> returns from Caen at midnight to find </a:t>
            </a:r>
            <a:r>
              <a:rPr lang="en-US" dirty="0" err="1"/>
              <a:t>Glayeux</a:t>
            </a:r>
            <a:r>
              <a:rPr lang="en-US" dirty="0"/>
              <a:t> dead- his skull split with an axe</a:t>
            </a:r>
          </a:p>
          <a:p>
            <a:r>
              <a:rPr lang="en-US" dirty="0"/>
              <a:t>Pathologist confirms that he died from an axe wound to the head (2 blows)</a:t>
            </a:r>
          </a:p>
          <a:p>
            <a:r>
              <a:rPr lang="en-US" dirty="0"/>
              <a:t>He had been working on a drawing of the Madonna</a:t>
            </a:r>
          </a:p>
          <a:p>
            <a:r>
              <a:rPr lang="en-US" dirty="0"/>
              <a:t>Antonin arrives to say that their axe is missing: </a:t>
            </a:r>
          </a:p>
          <a:p>
            <a:pPr marL="0" indent="0">
              <a:buNone/>
            </a:pPr>
            <a:r>
              <a:rPr lang="en-US" dirty="0"/>
              <a:t>    the Riders kill in their way (old-fashioned)</a:t>
            </a:r>
          </a:p>
          <a:p>
            <a:endParaRPr lang="en-US" dirty="0"/>
          </a:p>
        </p:txBody>
      </p:sp>
      <p:pic>
        <p:nvPicPr>
          <p:cNvPr id="4" name="Picture 3"/>
          <p:cNvPicPr>
            <a:picLocks noChangeAspect="1"/>
          </p:cNvPicPr>
          <p:nvPr/>
        </p:nvPicPr>
        <p:blipFill rotWithShape="1">
          <a:blip r:embed="rId2"/>
          <a:srcRect l="8331" r="15178"/>
          <a:stretch/>
        </p:blipFill>
        <p:spPr>
          <a:xfrm>
            <a:off x="8133080" y="365125"/>
            <a:ext cx="3573280" cy="2812574"/>
          </a:xfrm>
          <a:prstGeom prst="rect">
            <a:avLst/>
          </a:prstGeom>
        </p:spPr>
      </p:pic>
      <p:pic>
        <p:nvPicPr>
          <p:cNvPr id="6" name="Picture 5"/>
          <p:cNvPicPr>
            <a:picLocks noChangeAspect="1"/>
          </p:cNvPicPr>
          <p:nvPr/>
        </p:nvPicPr>
        <p:blipFill>
          <a:blip r:embed="rId3"/>
          <a:stretch>
            <a:fillRect/>
          </a:stretch>
        </p:blipFill>
        <p:spPr>
          <a:xfrm>
            <a:off x="9594850" y="3548618"/>
            <a:ext cx="2019300" cy="2257425"/>
          </a:xfrm>
          <a:prstGeom prst="rect">
            <a:avLst/>
          </a:prstGeom>
        </p:spPr>
      </p:pic>
      <p:pic>
        <p:nvPicPr>
          <p:cNvPr id="7" name="Picture 6"/>
          <p:cNvPicPr>
            <a:picLocks noChangeAspect="1"/>
          </p:cNvPicPr>
          <p:nvPr/>
        </p:nvPicPr>
        <p:blipFill>
          <a:blip r:embed="rId4"/>
          <a:stretch>
            <a:fillRect/>
          </a:stretch>
        </p:blipFill>
        <p:spPr>
          <a:xfrm>
            <a:off x="7579216" y="3850481"/>
            <a:ext cx="1674322" cy="1254125"/>
          </a:xfrm>
          <a:prstGeom prst="rect">
            <a:avLst/>
          </a:prstGeom>
        </p:spPr>
      </p:pic>
    </p:spTree>
    <p:extLst>
      <p:ext uri="{BB962C8B-B14F-4D97-AF65-F5344CB8AC3E}">
        <p14:creationId xmlns:p14="http://schemas.microsoft.com/office/powerpoint/2010/main" val="122172671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6775"/>
          </a:xfrm>
        </p:spPr>
        <p:txBody>
          <a:bodyPr/>
          <a:lstStyle/>
          <a:p>
            <a:r>
              <a:rPr lang="en-US" dirty="0"/>
              <a:t>Dinner with </a:t>
            </a:r>
            <a:r>
              <a:rPr lang="en-US" dirty="0" err="1"/>
              <a:t>Eméri</a:t>
            </a:r>
            <a:r>
              <a:rPr lang="en-US" dirty="0"/>
              <a:t>: confessions</a:t>
            </a:r>
          </a:p>
        </p:txBody>
      </p:sp>
      <p:sp>
        <p:nvSpPr>
          <p:cNvPr id="3" name="Content Placeholder 2"/>
          <p:cNvSpPr>
            <a:spLocks noGrp="1"/>
          </p:cNvSpPr>
          <p:nvPr>
            <p:ph idx="1"/>
          </p:nvPr>
        </p:nvSpPr>
        <p:spPr>
          <a:xfrm>
            <a:off x="177800" y="1231900"/>
            <a:ext cx="6011863" cy="4945063"/>
          </a:xfrm>
        </p:spPr>
        <p:txBody>
          <a:bodyPr>
            <a:normAutofit lnSpcReduction="10000"/>
          </a:bodyPr>
          <a:lstStyle/>
          <a:p>
            <a:r>
              <a:rPr lang="en-US" dirty="0"/>
              <a:t>They enter a recreation of an Empire Salon</a:t>
            </a:r>
          </a:p>
          <a:p>
            <a:r>
              <a:rPr lang="en-US" dirty="0" err="1"/>
              <a:t>Emeri</a:t>
            </a:r>
            <a:r>
              <a:rPr lang="en-US" dirty="0"/>
              <a:t> discloses that his wife had been from </a:t>
            </a:r>
            <a:r>
              <a:rPr lang="en-US" dirty="0" err="1"/>
              <a:t>Ordebec</a:t>
            </a:r>
            <a:r>
              <a:rPr lang="en-US" dirty="0"/>
              <a:t>: she followed him when assigned to Lyon</a:t>
            </a:r>
          </a:p>
          <a:p>
            <a:r>
              <a:rPr lang="en-US" dirty="0"/>
              <a:t>She was bored; he got reassigned</a:t>
            </a:r>
          </a:p>
          <a:p>
            <a:r>
              <a:rPr lang="en-US" dirty="0"/>
              <a:t>She stayed in Lyon</a:t>
            </a:r>
          </a:p>
          <a:p>
            <a:r>
              <a:rPr lang="en-US" dirty="0"/>
              <a:t>His 1st two years in Normandy were in the red light district in </a:t>
            </a:r>
            <a:r>
              <a:rPr lang="en-US" dirty="0" err="1"/>
              <a:t>Lisieux</a:t>
            </a:r>
            <a:endParaRPr lang="en-US" dirty="0"/>
          </a:p>
          <a:p>
            <a:r>
              <a:rPr lang="en-US" dirty="0"/>
              <a:t>“I lost every fight I took on- not like my illustrious ancestor”</a:t>
            </a:r>
          </a:p>
        </p:txBody>
      </p:sp>
      <p:pic>
        <p:nvPicPr>
          <p:cNvPr id="20482" name="Picture 2" descr="2252 Grand Salon de jeux, Château de Valença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4763" y="2967038"/>
            <a:ext cx="5705475" cy="32099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gendarme"/>
          <p:cNvPicPr>
            <a:picLocks noChangeAspect="1" noChangeArrowheads="1"/>
          </p:cNvPicPr>
          <p:nvPr/>
        </p:nvPicPr>
        <p:blipFill rotWithShape="1">
          <a:blip r:embed="rId3">
            <a:extLst>
              <a:ext uri="{28A0092B-C50C-407E-A947-70E740481C1C}">
                <a14:useLocalDpi xmlns:a14="http://schemas.microsoft.com/office/drawing/2010/main" val="0"/>
              </a:ext>
            </a:extLst>
          </a:blip>
          <a:srcRect l="10889" r="10000"/>
          <a:stretch/>
        </p:blipFill>
        <p:spPr bwMode="auto">
          <a:xfrm>
            <a:off x="9233934" y="0"/>
            <a:ext cx="2958066" cy="2093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0993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plot thickens</a:t>
            </a:r>
            <a:br>
              <a:rPr lang="en-US" dirty="0"/>
            </a:br>
            <a:r>
              <a:rPr lang="en-US" dirty="0"/>
              <a:t>The near-death of </a:t>
            </a:r>
            <a:r>
              <a:rPr lang="en-US" dirty="0" err="1"/>
              <a:t>Danglard</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a:t>Danglard</a:t>
            </a:r>
            <a:r>
              <a:rPr lang="en-US" dirty="0"/>
              <a:t> receives a message in his coat pocket: </a:t>
            </a:r>
          </a:p>
          <a:p>
            <a:pPr marL="0" indent="0">
              <a:buNone/>
            </a:pPr>
            <a:r>
              <a:rPr lang="en-US" dirty="0"/>
              <a:t>  meet at </a:t>
            </a:r>
            <a:r>
              <a:rPr lang="en-US" dirty="0" err="1"/>
              <a:t>Cérenay</a:t>
            </a:r>
            <a:r>
              <a:rPr lang="en-US" dirty="0"/>
              <a:t> train station, Platform A, 6:50AM</a:t>
            </a:r>
          </a:p>
          <a:p>
            <a:r>
              <a:rPr lang="en-US" dirty="0"/>
              <a:t>At 6:25, </a:t>
            </a:r>
            <a:r>
              <a:rPr lang="en-US" dirty="0" err="1"/>
              <a:t>Danglard</a:t>
            </a:r>
            <a:r>
              <a:rPr lang="en-US" dirty="0"/>
              <a:t> silently leaves the house</a:t>
            </a:r>
          </a:p>
          <a:p>
            <a:r>
              <a:rPr lang="en-US" dirty="0" err="1"/>
              <a:t>Veyrenc</a:t>
            </a:r>
            <a:r>
              <a:rPr lang="en-US" dirty="0"/>
              <a:t>, suspicious of </a:t>
            </a:r>
            <a:r>
              <a:rPr lang="en-US" dirty="0" err="1"/>
              <a:t>Danglard’s</a:t>
            </a:r>
            <a:r>
              <a:rPr lang="en-US" dirty="0"/>
              <a:t> good humor the previous night, follows</a:t>
            </a:r>
          </a:p>
          <a:p>
            <a:r>
              <a:rPr lang="en-US" dirty="0"/>
              <a:t>At the station, </a:t>
            </a:r>
            <a:r>
              <a:rPr lang="en-US" dirty="0" err="1"/>
              <a:t>Danglard</a:t>
            </a:r>
            <a:r>
              <a:rPr lang="en-US" dirty="0"/>
              <a:t> is ambushed: drugged, knocked unconscious, pushed onto the tracks</a:t>
            </a:r>
          </a:p>
          <a:p>
            <a:r>
              <a:rPr lang="en-US" dirty="0" err="1"/>
              <a:t>Veyrenc</a:t>
            </a:r>
            <a:r>
              <a:rPr lang="en-US" dirty="0"/>
              <a:t> hears a train approaching, can’t lift </a:t>
            </a:r>
            <a:r>
              <a:rPr lang="en-US" dirty="0" err="1"/>
              <a:t>Danglard</a:t>
            </a:r>
            <a:r>
              <a:rPr lang="en-US" dirty="0"/>
              <a:t>, so places him between the rails: 20 cm between a body &amp; the train</a:t>
            </a:r>
          </a:p>
          <a:p>
            <a:r>
              <a:rPr lang="en-US" dirty="0"/>
              <a:t>The 6:56 Paris-Caen express whizzes by</a:t>
            </a:r>
          </a:p>
          <a:p>
            <a:r>
              <a:rPr lang="en-US" dirty="0" err="1"/>
              <a:t>Adamsberg</a:t>
            </a:r>
            <a:r>
              <a:rPr lang="en-US" dirty="0"/>
              <a:t>, </a:t>
            </a:r>
            <a:r>
              <a:rPr lang="en-US" dirty="0" err="1"/>
              <a:t>Emeri</a:t>
            </a:r>
            <a:r>
              <a:rPr lang="en-US" dirty="0"/>
              <a:t> &amp; </a:t>
            </a:r>
            <a:r>
              <a:rPr lang="en-US" dirty="0" err="1"/>
              <a:t>Blériot</a:t>
            </a:r>
            <a:r>
              <a:rPr lang="en-US" dirty="0"/>
              <a:t> arrive to the rescue</a:t>
            </a:r>
          </a:p>
        </p:txBody>
      </p:sp>
      <p:pic>
        <p:nvPicPr>
          <p:cNvPr id="22530" name="Picture 2" descr="Image result for man on the train track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5325" y="1130300"/>
            <a:ext cx="2724150" cy="167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986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plot thickens</a:t>
            </a:r>
            <a:br>
              <a:rPr lang="en-US" dirty="0"/>
            </a:br>
            <a:r>
              <a:rPr lang="en-US" dirty="0"/>
              <a:t>The near-death of </a:t>
            </a:r>
            <a:r>
              <a:rPr lang="en-US" dirty="0" err="1"/>
              <a:t>Danglard</a:t>
            </a:r>
            <a:endParaRPr lang="en-US" dirty="0"/>
          </a:p>
        </p:txBody>
      </p:sp>
      <p:sp>
        <p:nvSpPr>
          <p:cNvPr id="3" name="Content Placeholder 2"/>
          <p:cNvSpPr>
            <a:spLocks noGrp="1"/>
          </p:cNvSpPr>
          <p:nvPr>
            <p:ph idx="1"/>
          </p:nvPr>
        </p:nvSpPr>
        <p:spPr>
          <a:xfrm>
            <a:off x="838200" y="1825625"/>
            <a:ext cx="7477125" cy="4351338"/>
          </a:xfrm>
        </p:spPr>
        <p:txBody>
          <a:bodyPr>
            <a:normAutofit/>
          </a:bodyPr>
          <a:lstStyle/>
          <a:p>
            <a:r>
              <a:rPr lang="en-US" dirty="0" err="1"/>
              <a:t>Adamsberg</a:t>
            </a:r>
            <a:r>
              <a:rPr lang="en-US" dirty="0"/>
              <a:t> visits </a:t>
            </a:r>
            <a:r>
              <a:rPr lang="en-US" dirty="0" err="1"/>
              <a:t>Danglard</a:t>
            </a:r>
            <a:r>
              <a:rPr lang="en-US" dirty="0"/>
              <a:t>: feeling shame, disgrace, depression</a:t>
            </a:r>
          </a:p>
          <a:p>
            <a:r>
              <a:rPr lang="en-US" dirty="0"/>
              <a:t>Admits being unprofessional, grotesque, stupid &amp; jealous</a:t>
            </a:r>
          </a:p>
          <a:p>
            <a:r>
              <a:rPr lang="en-US" dirty="0"/>
              <a:t>Realizes that without </a:t>
            </a:r>
            <a:r>
              <a:rPr lang="en-US" dirty="0" err="1"/>
              <a:t>Veyrenc’s</a:t>
            </a:r>
            <a:r>
              <a:rPr lang="en-US" dirty="0"/>
              <a:t> reflexes, courage and </a:t>
            </a:r>
            <a:r>
              <a:rPr lang="en-US" dirty="0" err="1"/>
              <a:t>stregnth</a:t>
            </a:r>
            <a:r>
              <a:rPr lang="en-US" dirty="0"/>
              <a:t>, he would be dead</a:t>
            </a:r>
          </a:p>
          <a:p>
            <a:r>
              <a:rPr lang="en-US" dirty="0"/>
              <a:t>Was drugged by a drug used by vets: ketamine </a:t>
            </a:r>
            <a:r>
              <a:rPr lang="en-US" dirty="0" err="1"/>
              <a:t>chlorohydrate</a:t>
            </a:r>
            <a:endParaRPr lang="en-US" dirty="0"/>
          </a:p>
          <a:p>
            <a:endParaRPr lang="en-US" dirty="0"/>
          </a:p>
        </p:txBody>
      </p:sp>
      <p:pic>
        <p:nvPicPr>
          <p:cNvPr id="23554" name="Picture 2" descr="Image result for depress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315324" y="1295400"/>
            <a:ext cx="3765929" cy="2301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367576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Murders Continue:</a:t>
            </a:r>
            <a:br>
              <a:rPr lang="en-US" dirty="0"/>
            </a:br>
            <a:r>
              <a:rPr lang="en-US" dirty="0"/>
              <a:t> and then there was one…</a:t>
            </a:r>
          </a:p>
        </p:txBody>
      </p:sp>
      <p:sp>
        <p:nvSpPr>
          <p:cNvPr id="3" name="Content Placeholder 2"/>
          <p:cNvSpPr>
            <a:spLocks noGrp="1"/>
          </p:cNvSpPr>
          <p:nvPr>
            <p:ph idx="1"/>
          </p:nvPr>
        </p:nvSpPr>
        <p:spPr>
          <a:xfrm>
            <a:off x="838200" y="1825624"/>
            <a:ext cx="10515600" cy="4879975"/>
          </a:xfrm>
        </p:spPr>
        <p:txBody>
          <a:bodyPr>
            <a:normAutofit fontScale="92500" lnSpcReduction="20000"/>
          </a:bodyPr>
          <a:lstStyle/>
          <a:p>
            <a:r>
              <a:rPr lang="en-US" dirty="0" err="1"/>
              <a:t>Mortembot’s</a:t>
            </a:r>
            <a:r>
              <a:rPr lang="en-US" dirty="0"/>
              <a:t> house is under surveillance</a:t>
            </a:r>
          </a:p>
          <a:p>
            <a:r>
              <a:rPr lang="en-US" dirty="0" err="1"/>
              <a:t>Estalère</a:t>
            </a:r>
            <a:r>
              <a:rPr lang="en-US" dirty="0"/>
              <a:t> (cheerful, not very bright) &amp; Justin (perfectionist) arrive from Paris for surveillance team</a:t>
            </a:r>
          </a:p>
          <a:p>
            <a:r>
              <a:rPr lang="en-US" dirty="0"/>
              <a:t>They find 1 weakness in the surveillance plan: the window in the bathroom</a:t>
            </a:r>
          </a:p>
          <a:p>
            <a:r>
              <a:rPr lang="en-US" dirty="0"/>
              <a:t>Not too worried because the killer must use an old-fashioned method (strangling, sword, club, stone, etc.)</a:t>
            </a:r>
          </a:p>
          <a:p>
            <a:r>
              <a:rPr lang="en-US" dirty="0"/>
              <a:t>Nevertheless, </a:t>
            </a:r>
            <a:r>
              <a:rPr lang="en-US" dirty="0" err="1"/>
              <a:t>Adamsberg</a:t>
            </a:r>
            <a:r>
              <a:rPr lang="en-US" dirty="0"/>
              <a:t> &amp; </a:t>
            </a:r>
            <a:r>
              <a:rPr lang="en-US" dirty="0" err="1"/>
              <a:t>Veyrenc</a:t>
            </a:r>
            <a:r>
              <a:rPr lang="en-US" dirty="0"/>
              <a:t> find </a:t>
            </a:r>
            <a:r>
              <a:rPr lang="en-US" dirty="0" err="1"/>
              <a:t>Mortembot</a:t>
            </a:r>
            <a:r>
              <a:rPr lang="en-US" dirty="0"/>
              <a:t> dead in the bathroom</a:t>
            </a:r>
          </a:p>
          <a:p>
            <a:r>
              <a:rPr lang="en-US" dirty="0"/>
              <a:t>And why did he change into a gray tracksuit?!- obsesses </a:t>
            </a:r>
            <a:r>
              <a:rPr lang="en-US" dirty="0" err="1"/>
              <a:t>Adamsberg</a:t>
            </a:r>
            <a:endParaRPr lang="en-US" dirty="0"/>
          </a:p>
          <a:p>
            <a:r>
              <a:rPr lang="en-US" dirty="0"/>
              <a:t>He was shot (while peeing) by a crossbow through a 20cm gap in the bars on the windows</a:t>
            </a:r>
          </a:p>
          <a:p>
            <a:r>
              <a:rPr lang="en-US" dirty="0"/>
              <a:t>They find the glass in the window had been pre-cut; because of the carpet, when the glass fell, it was silent: the killer must be familiar with the house</a:t>
            </a:r>
          </a:p>
          <a:p>
            <a:r>
              <a:rPr lang="en-US" dirty="0"/>
              <a:t>They find the spot where the shooter sat to wait; find the bow buried</a:t>
            </a:r>
          </a:p>
          <a:p>
            <a:endParaRPr lang="en-US" dirty="0"/>
          </a:p>
        </p:txBody>
      </p:sp>
      <p:grpSp>
        <p:nvGrpSpPr>
          <p:cNvPr id="7" name="Group 6"/>
          <p:cNvGrpSpPr/>
          <p:nvPr/>
        </p:nvGrpSpPr>
        <p:grpSpPr>
          <a:xfrm>
            <a:off x="1328057" y="2976489"/>
            <a:ext cx="9535886" cy="2901738"/>
            <a:chOff x="1432560" y="2356062"/>
            <a:chExt cx="9535886" cy="2901738"/>
          </a:xfrm>
        </p:grpSpPr>
        <p:pic>
          <p:nvPicPr>
            <p:cNvPr id="5" name="Picture 4"/>
            <p:cNvPicPr>
              <a:picLocks noChangeAspect="1"/>
            </p:cNvPicPr>
            <p:nvPr/>
          </p:nvPicPr>
          <p:blipFill>
            <a:blip r:embed="rId2"/>
            <a:stretch>
              <a:fillRect/>
            </a:stretch>
          </p:blipFill>
          <p:spPr>
            <a:xfrm>
              <a:off x="5786771" y="2356062"/>
              <a:ext cx="5181675" cy="2901738"/>
            </a:xfrm>
            <a:prstGeom prst="rect">
              <a:avLst/>
            </a:prstGeom>
          </p:spPr>
        </p:pic>
        <p:pic>
          <p:nvPicPr>
            <p:cNvPr id="6" name="Picture 6" descr="green eyes channing tat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2560" y="2356062"/>
              <a:ext cx="4373880" cy="2901738"/>
            </a:xfrm>
            <a:prstGeom prst="rect">
              <a:avLst/>
            </a:prstGeom>
            <a:noFill/>
            <a:extLst>
              <a:ext uri="{909E8E84-426E-40DD-AFC4-6F175D3DCCD1}">
                <a14:hiddenFill xmlns:a14="http://schemas.microsoft.com/office/drawing/2010/main">
                  <a:solidFill>
                    <a:srgbClr val="FFFFFF"/>
                  </a:solidFill>
                </a14:hiddenFill>
              </a:ext>
            </a:extLst>
          </p:spPr>
        </p:pic>
      </p:grpSp>
      <p:pic>
        <p:nvPicPr>
          <p:cNvPr id="24580" name="Picture 4" descr="Image result for wind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377608" y="228230"/>
            <a:ext cx="2286000" cy="2060363"/>
          </a:xfrm>
          <a:prstGeom prst="rect">
            <a:avLst/>
          </a:prstGeom>
          <a:noFill/>
          <a:extLst>
            <a:ext uri="{909E8E84-426E-40DD-AFC4-6F175D3DCCD1}">
              <a14:hiddenFill xmlns:a14="http://schemas.microsoft.com/office/drawing/2010/main">
                <a:solidFill>
                  <a:srgbClr val="FFFFFF"/>
                </a:solidFill>
              </a14:hiddenFill>
            </a:ext>
          </a:extLst>
        </p:spPr>
      </p:pic>
      <p:pic>
        <p:nvPicPr>
          <p:cNvPr id="24582" name="Picture 6" descr="Image result for fainted in the bathroo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91005" y="2677753"/>
            <a:ext cx="5001578" cy="313892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mage result for fainted in the bathroo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62362" y="2812690"/>
            <a:ext cx="5001578" cy="3138921"/>
          </a:xfrm>
          <a:prstGeom prst="rect">
            <a:avLst/>
          </a:prstGeom>
          <a:noFill/>
          <a:extLst>
            <a:ext uri="{909E8E84-426E-40DD-AFC4-6F175D3DCCD1}">
              <a14:hiddenFill xmlns:a14="http://schemas.microsoft.com/office/drawing/2010/main">
                <a:solidFill>
                  <a:srgbClr val="FFFFFF"/>
                </a:solidFill>
              </a14:hiddenFill>
            </a:ext>
          </a:extLst>
        </p:spPr>
      </p:pic>
      <p:pic>
        <p:nvPicPr>
          <p:cNvPr id="24584" name="Picture 8" descr="Image result for gray tracksui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552494">
            <a:off x="5083855" y="2723330"/>
            <a:ext cx="3408055" cy="340805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Image result for crossbow"/>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385372">
            <a:off x="972495" y="3422222"/>
            <a:ext cx="3623541" cy="2246512"/>
          </a:xfrm>
          <a:prstGeom prst="rect">
            <a:avLst/>
          </a:prstGeom>
          <a:noFill/>
          <a:extLst>
            <a:ext uri="{909E8E84-426E-40DD-AFC4-6F175D3DCCD1}">
              <a14:hiddenFill xmlns:a14="http://schemas.microsoft.com/office/drawing/2010/main">
                <a:solidFill>
                  <a:srgbClr val="FFFFFF"/>
                </a:solidFill>
              </a14:hiddenFill>
            </a:ext>
          </a:extLst>
        </p:spPr>
      </p:pic>
      <p:pic>
        <p:nvPicPr>
          <p:cNvPr id="24586" name="Picture 10" descr="Image result for crossbow arrow"/>
          <p:cNvPicPr>
            <a:picLocks noChangeAspect="1" noChangeArrowheads="1"/>
          </p:cNvPicPr>
          <p:nvPr/>
        </p:nvPicPr>
        <p:blipFill rotWithShape="1">
          <a:blip r:embed="rId8">
            <a:extLst>
              <a:ext uri="{28A0092B-C50C-407E-A947-70E740481C1C}">
                <a14:useLocalDpi xmlns:a14="http://schemas.microsoft.com/office/drawing/2010/main" val="0"/>
              </a:ext>
            </a:extLst>
          </a:blip>
          <a:srcRect t="42819" b="47540"/>
          <a:stretch/>
        </p:blipFill>
        <p:spPr bwMode="auto">
          <a:xfrm rot="20821221">
            <a:off x="3812798" y="3933406"/>
            <a:ext cx="3333206" cy="3213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9"/>
          <a:stretch>
            <a:fillRect/>
          </a:stretch>
        </p:blipFill>
        <p:spPr>
          <a:xfrm>
            <a:off x="8446565" y="435446"/>
            <a:ext cx="2733675" cy="1666875"/>
          </a:xfrm>
          <a:prstGeom prst="rect">
            <a:avLst/>
          </a:prstGeom>
        </p:spPr>
      </p:pic>
    </p:spTree>
    <p:extLst>
      <p:ext uri="{BB962C8B-B14F-4D97-AF65-F5344CB8AC3E}">
        <p14:creationId xmlns:p14="http://schemas.microsoft.com/office/powerpoint/2010/main" val="3234789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nodeType="clickEffect">
                                  <p:stCondLst>
                                    <p:cond delay="0"/>
                                  </p:stCondLst>
                                  <p:childTnLst>
                                    <p:set>
                                      <p:cBhvr>
                                        <p:cTn id="23" dur="1" fill="hold">
                                          <p:stCondLst>
                                            <p:cond delay="0"/>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additive="base">
                                        <p:cTn id="2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nodeType="clickEffect">
                                  <p:stCondLst>
                                    <p:cond delay="0"/>
                                  </p:stCondLst>
                                  <p:childTnLst>
                                    <p:set>
                                      <p:cBhvr>
                                        <p:cTn id="33" dur="1" fill="hold">
                                          <p:stCondLst>
                                            <p:cond delay="0"/>
                                          </p:stCondLst>
                                        </p:cTn>
                                        <p:tgtEl>
                                          <p:spTgt spid="9"/>
                                        </p:tgtEl>
                                        <p:attrNameLst>
                                          <p:attrName>style.visibility</p:attrName>
                                        </p:attrNameLst>
                                      </p:cBhvr>
                                      <p:to>
                                        <p:strVal val="hidden"/>
                                      </p:to>
                                    </p:set>
                                  </p:childTnLst>
                                </p:cTn>
                              </p:par>
                              <p:par>
                                <p:cTn id="34" presetID="49" presetClass="entr" presetSubtype="0" decel="100000" fill="hold" nodeType="withEffect">
                                  <p:stCondLst>
                                    <p:cond delay="0"/>
                                  </p:stCondLst>
                                  <p:childTnLst>
                                    <p:set>
                                      <p:cBhvr>
                                        <p:cTn id="35" dur="1" fill="hold">
                                          <p:stCondLst>
                                            <p:cond delay="0"/>
                                          </p:stCondLst>
                                        </p:cTn>
                                        <p:tgtEl>
                                          <p:spTgt spid="24580"/>
                                        </p:tgtEl>
                                        <p:attrNameLst>
                                          <p:attrName>style.visibility</p:attrName>
                                        </p:attrNameLst>
                                      </p:cBhvr>
                                      <p:to>
                                        <p:strVal val="visible"/>
                                      </p:to>
                                    </p:set>
                                    <p:anim calcmode="lin" valueType="num">
                                      <p:cBhvr>
                                        <p:cTn id="36" dur="500" fill="hold"/>
                                        <p:tgtEl>
                                          <p:spTgt spid="24580"/>
                                        </p:tgtEl>
                                        <p:attrNameLst>
                                          <p:attrName>ppt_w</p:attrName>
                                        </p:attrNameLst>
                                      </p:cBhvr>
                                      <p:tavLst>
                                        <p:tav tm="0">
                                          <p:val>
                                            <p:fltVal val="0"/>
                                          </p:val>
                                        </p:tav>
                                        <p:tav tm="100000">
                                          <p:val>
                                            <p:strVal val="#ppt_w"/>
                                          </p:val>
                                        </p:tav>
                                      </p:tavLst>
                                    </p:anim>
                                    <p:anim calcmode="lin" valueType="num">
                                      <p:cBhvr>
                                        <p:cTn id="37" dur="500" fill="hold"/>
                                        <p:tgtEl>
                                          <p:spTgt spid="24580"/>
                                        </p:tgtEl>
                                        <p:attrNameLst>
                                          <p:attrName>ppt_h</p:attrName>
                                        </p:attrNameLst>
                                      </p:cBhvr>
                                      <p:tavLst>
                                        <p:tav tm="0">
                                          <p:val>
                                            <p:fltVal val="0"/>
                                          </p:val>
                                        </p:tav>
                                        <p:tav tm="100000">
                                          <p:val>
                                            <p:strVal val="#ppt_h"/>
                                          </p:val>
                                        </p:tav>
                                      </p:tavLst>
                                    </p:anim>
                                    <p:anim calcmode="lin" valueType="num">
                                      <p:cBhvr>
                                        <p:cTn id="38" dur="500" fill="hold"/>
                                        <p:tgtEl>
                                          <p:spTgt spid="24580"/>
                                        </p:tgtEl>
                                        <p:attrNameLst>
                                          <p:attrName>style.rotation</p:attrName>
                                        </p:attrNameLst>
                                      </p:cBhvr>
                                      <p:tavLst>
                                        <p:tav tm="0">
                                          <p:val>
                                            <p:fltVal val="360"/>
                                          </p:val>
                                        </p:tav>
                                        <p:tav tm="100000">
                                          <p:val>
                                            <p:fltVal val="0"/>
                                          </p:val>
                                        </p:tav>
                                      </p:tavLst>
                                    </p:anim>
                                    <p:animEffect transition="in" filter="fade">
                                      <p:cBhvr>
                                        <p:cTn id="39" dur="500"/>
                                        <p:tgtEl>
                                          <p:spTgt spid="24580"/>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pRg st="3" end="3"/>
                                            </p:txEl>
                                          </p:spTgt>
                                        </p:tgtEl>
                                        <p:attrNameLst>
                                          <p:attrName>style.visibility</p:attrName>
                                        </p:attrNameLst>
                                      </p:cBhvr>
                                      <p:to>
                                        <p:strVal val="visible"/>
                                      </p:to>
                                    </p:set>
                                    <p:anim calcmode="lin" valueType="num">
                                      <p:cBhvr additive="base">
                                        <p:cTn id="4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 calcmode="lin" valueType="num">
                                      <p:cBhvr additive="base">
                                        <p:cTn id="5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24582"/>
                                        </p:tgtEl>
                                        <p:attrNameLst>
                                          <p:attrName>style.visibility</p:attrName>
                                        </p:attrNameLst>
                                      </p:cBhvr>
                                      <p:to>
                                        <p:strVal val="visible"/>
                                      </p:to>
                                    </p:set>
                                    <p:animEffect transition="in" filter="barn(inVertical)">
                                      <p:cBhvr>
                                        <p:cTn id="56" dur="500"/>
                                        <p:tgtEl>
                                          <p:spTgt spid="24582"/>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nodeType="clickEffect">
                                  <p:stCondLst>
                                    <p:cond delay="0"/>
                                  </p:stCondLst>
                                  <p:childTnLst>
                                    <p:set>
                                      <p:cBhvr>
                                        <p:cTn id="60" dur="1" fill="hold">
                                          <p:stCondLst>
                                            <p:cond delay="0"/>
                                          </p:stCondLst>
                                        </p:cTn>
                                        <p:tgtEl>
                                          <p:spTgt spid="24582"/>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3">
                                            <p:txEl>
                                              <p:pRg st="5" end="5"/>
                                            </p:txEl>
                                          </p:spTgt>
                                        </p:tgtEl>
                                        <p:attrNameLst>
                                          <p:attrName>style.visibility</p:attrName>
                                        </p:attrNameLst>
                                      </p:cBhvr>
                                      <p:to>
                                        <p:strVal val="visible"/>
                                      </p:to>
                                    </p:set>
                                    <p:anim calcmode="lin" valueType="num">
                                      <p:cBhvr additive="base">
                                        <p:cTn id="6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barn(inVertical)">
                                      <p:cBhvr>
                                        <p:cTn id="71" dur="500"/>
                                        <p:tgtEl>
                                          <p:spTgt spid="11"/>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nodeType="clickEffect">
                                  <p:stCondLst>
                                    <p:cond delay="0"/>
                                  </p:stCondLst>
                                  <p:childTnLst>
                                    <p:set>
                                      <p:cBhvr>
                                        <p:cTn id="75" dur="1" fill="hold">
                                          <p:stCondLst>
                                            <p:cond delay="0"/>
                                          </p:stCondLst>
                                        </p:cTn>
                                        <p:tgtEl>
                                          <p:spTgt spid="24584"/>
                                        </p:tgtEl>
                                        <p:attrNameLst>
                                          <p:attrName>style.visibility</p:attrName>
                                        </p:attrNameLst>
                                      </p:cBhvr>
                                      <p:to>
                                        <p:strVal val="visible"/>
                                      </p:to>
                                    </p:set>
                                    <p:anim calcmode="lin" valueType="num">
                                      <p:cBhvr>
                                        <p:cTn id="76" dur="500" fill="hold"/>
                                        <p:tgtEl>
                                          <p:spTgt spid="24584"/>
                                        </p:tgtEl>
                                        <p:attrNameLst>
                                          <p:attrName>ppt_w</p:attrName>
                                        </p:attrNameLst>
                                      </p:cBhvr>
                                      <p:tavLst>
                                        <p:tav tm="0">
                                          <p:val>
                                            <p:fltVal val="0"/>
                                          </p:val>
                                        </p:tav>
                                        <p:tav tm="100000">
                                          <p:val>
                                            <p:strVal val="#ppt_w"/>
                                          </p:val>
                                        </p:tav>
                                      </p:tavLst>
                                    </p:anim>
                                    <p:anim calcmode="lin" valueType="num">
                                      <p:cBhvr>
                                        <p:cTn id="77" dur="500" fill="hold"/>
                                        <p:tgtEl>
                                          <p:spTgt spid="24584"/>
                                        </p:tgtEl>
                                        <p:attrNameLst>
                                          <p:attrName>ppt_h</p:attrName>
                                        </p:attrNameLst>
                                      </p:cBhvr>
                                      <p:tavLst>
                                        <p:tav tm="0">
                                          <p:val>
                                            <p:fltVal val="0"/>
                                          </p:val>
                                        </p:tav>
                                        <p:tav tm="100000">
                                          <p:val>
                                            <p:strVal val="#ppt_h"/>
                                          </p:val>
                                        </p:tav>
                                      </p:tavLst>
                                    </p:anim>
                                    <p:anim calcmode="lin" valueType="num">
                                      <p:cBhvr>
                                        <p:cTn id="78" dur="500" fill="hold"/>
                                        <p:tgtEl>
                                          <p:spTgt spid="24584"/>
                                        </p:tgtEl>
                                        <p:attrNameLst>
                                          <p:attrName>style.rotation</p:attrName>
                                        </p:attrNameLst>
                                      </p:cBhvr>
                                      <p:tavLst>
                                        <p:tav tm="0">
                                          <p:val>
                                            <p:fltVal val="360"/>
                                          </p:val>
                                        </p:tav>
                                        <p:tav tm="100000">
                                          <p:val>
                                            <p:fltVal val="0"/>
                                          </p:val>
                                        </p:tav>
                                      </p:tavLst>
                                    </p:anim>
                                    <p:animEffect transition="in" filter="fade">
                                      <p:cBhvr>
                                        <p:cTn id="79" dur="500"/>
                                        <p:tgtEl>
                                          <p:spTgt spid="24584"/>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xit" presetSubtype="0" fill="hold" nodeType="clickEffect">
                                  <p:stCondLst>
                                    <p:cond delay="0"/>
                                  </p:stCondLst>
                                  <p:childTnLst>
                                    <p:set>
                                      <p:cBhvr>
                                        <p:cTn id="83" dur="1" fill="hold">
                                          <p:stCondLst>
                                            <p:cond delay="0"/>
                                          </p:stCondLst>
                                        </p:cTn>
                                        <p:tgtEl>
                                          <p:spTgt spid="11"/>
                                        </p:tgtEl>
                                        <p:attrNameLst>
                                          <p:attrName>style.visibility</p:attrName>
                                        </p:attrNameLst>
                                      </p:cBhvr>
                                      <p:to>
                                        <p:strVal val="hidden"/>
                                      </p:to>
                                    </p:set>
                                  </p:childTnLst>
                                </p:cTn>
                              </p:par>
                              <p:par>
                                <p:cTn id="84" presetID="1" presetClass="exit" presetSubtype="0" fill="hold" nodeType="withEffect">
                                  <p:stCondLst>
                                    <p:cond delay="0"/>
                                  </p:stCondLst>
                                  <p:childTnLst>
                                    <p:set>
                                      <p:cBhvr>
                                        <p:cTn id="85" dur="1" fill="hold">
                                          <p:stCondLst>
                                            <p:cond delay="0"/>
                                          </p:stCondLst>
                                        </p:cTn>
                                        <p:tgtEl>
                                          <p:spTgt spid="24584"/>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nodeType="clickEffect">
                                  <p:stCondLst>
                                    <p:cond delay="0"/>
                                  </p:stCondLst>
                                  <p:childTnLst>
                                    <p:set>
                                      <p:cBhvr>
                                        <p:cTn id="89" dur="1" fill="hold">
                                          <p:stCondLst>
                                            <p:cond delay="0"/>
                                          </p:stCondLst>
                                        </p:cTn>
                                        <p:tgtEl>
                                          <p:spTgt spid="3">
                                            <p:txEl>
                                              <p:pRg st="6" end="6"/>
                                            </p:txEl>
                                          </p:spTgt>
                                        </p:tgtEl>
                                        <p:attrNameLst>
                                          <p:attrName>style.visibility</p:attrName>
                                        </p:attrNameLst>
                                      </p:cBhvr>
                                      <p:to>
                                        <p:strVal val="visible"/>
                                      </p:to>
                                    </p:set>
                                    <p:anim calcmode="lin" valueType="num">
                                      <p:cBhvr additive="base">
                                        <p:cTn id="9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nodeType="click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additive="base">
                                        <p:cTn id="96" dur="500" fill="hold"/>
                                        <p:tgtEl>
                                          <p:spTgt spid="12"/>
                                        </p:tgtEl>
                                        <p:attrNameLst>
                                          <p:attrName>ppt_x</p:attrName>
                                        </p:attrNameLst>
                                      </p:cBhvr>
                                      <p:tavLst>
                                        <p:tav tm="0">
                                          <p:val>
                                            <p:strVal val="#ppt_x"/>
                                          </p:val>
                                        </p:tav>
                                        <p:tav tm="100000">
                                          <p:val>
                                            <p:strVal val="#ppt_x"/>
                                          </p:val>
                                        </p:tav>
                                      </p:tavLst>
                                    </p:anim>
                                    <p:anim calcmode="lin" valueType="num">
                                      <p:cBhvr additive="base">
                                        <p:cTn id="97" dur="500" fill="hold"/>
                                        <p:tgtEl>
                                          <p:spTgt spid="12"/>
                                        </p:tgtEl>
                                        <p:attrNameLst>
                                          <p:attrName>ppt_y</p:attrName>
                                        </p:attrNameLst>
                                      </p:cBhvr>
                                      <p:tavLst>
                                        <p:tav tm="0">
                                          <p:val>
                                            <p:strVal val="1+#ppt_h/2"/>
                                          </p:val>
                                        </p:tav>
                                        <p:tav tm="100000">
                                          <p:val>
                                            <p:strVal val="#ppt_y"/>
                                          </p:val>
                                        </p:tav>
                                      </p:tavLst>
                                    </p:anim>
                                  </p:childTnLst>
                                </p:cTn>
                              </p:par>
                            </p:childTnLst>
                          </p:cTn>
                        </p:par>
                        <p:par>
                          <p:cTn id="98" fill="hold">
                            <p:stCondLst>
                              <p:cond delay="500"/>
                            </p:stCondLst>
                            <p:childTnLst>
                              <p:par>
                                <p:cTn id="99" presetID="1" presetClass="entr" presetSubtype="0" fill="hold" nodeType="afterEffect">
                                  <p:stCondLst>
                                    <p:cond delay="0"/>
                                  </p:stCondLst>
                                  <p:childTnLst>
                                    <p:set>
                                      <p:cBhvr>
                                        <p:cTn id="100" dur="1" fill="hold">
                                          <p:stCondLst>
                                            <p:cond delay="0"/>
                                          </p:stCondLst>
                                        </p:cTn>
                                        <p:tgtEl>
                                          <p:spTgt spid="24586"/>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56" presetClass="path" presetSubtype="0" accel="50000" decel="50000" fill="hold" nodeType="clickEffect">
                                  <p:stCondLst>
                                    <p:cond delay="0"/>
                                  </p:stCondLst>
                                  <p:childTnLst>
                                    <p:animMotion origin="layout" path="M 1.04167E-6 -7.40741E-7 L 0.25234 -0.42523 " pathEditMode="relative" rAng="0" ptsTypes="AA">
                                      <p:cBhvr>
                                        <p:cTn id="104" dur="2000" fill="hold"/>
                                        <p:tgtEl>
                                          <p:spTgt spid="24586"/>
                                        </p:tgtEl>
                                        <p:attrNameLst>
                                          <p:attrName>ppt_x</p:attrName>
                                          <p:attrName>ppt_y</p:attrName>
                                        </p:attrNameLst>
                                      </p:cBhvr>
                                      <p:rCtr x="12617" y="-21273"/>
                                    </p:animMotion>
                                  </p:childTnLst>
                                </p:cTn>
                              </p:par>
                            </p:childTnLst>
                          </p:cTn>
                        </p:par>
                      </p:childTnLst>
                    </p:cTn>
                  </p:par>
                  <p:par>
                    <p:cTn id="105" fill="hold">
                      <p:stCondLst>
                        <p:cond delay="indefinite"/>
                      </p:stCondLst>
                      <p:childTnLst>
                        <p:par>
                          <p:cTn id="106" fill="hold">
                            <p:stCondLst>
                              <p:cond delay="0"/>
                            </p:stCondLst>
                            <p:childTnLst>
                              <p:par>
                                <p:cTn id="107" presetID="1" presetClass="exit" presetSubtype="0" fill="hold" nodeType="clickEffect">
                                  <p:stCondLst>
                                    <p:cond delay="0"/>
                                  </p:stCondLst>
                                  <p:childTnLst>
                                    <p:set>
                                      <p:cBhvr>
                                        <p:cTn id="108" dur="1" fill="hold">
                                          <p:stCondLst>
                                            <p:cond delay="0"/>
                                          </p:stCondLst>
                                        </p:cTn>
                                        <p:tgtEl>
                                          <p:spTgt spid="12"/>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nodeType="clickEffect">
                                  <p:stCondLst>
                                    <p:cond delay="0"/>
                                  </p:stCondLst>
                                  <p:childTnLst>
                                    <p:set>
                                      <p:cBhvr>
                                        <p:cTn id="112" dur="1" fill="hold">
                                          <p:stCondLst>
                                            <p:cond delay="0"/>
                                          </p:stCondLst>
                                        </p:cTn>
                                        <p:tgtEl>
                                          <p:spTgt spid="3">
                                            <p:txEl>
                                              <p:pRg st="7" end="7"/>
                                            </p:txEl>
                                          </p:spTgt>
                                        </p:tgtEl>
                                        <p:attrNameLst>
                                          <p:attrName>style.visibility</p:attrName>
                                        </p:attrNameLst>
                                      </p:cBhvr>
                                      <p:to>
                                        <p:strVal val="visible"/>
                                      </p:to>
                                    </p:set>
                                    <p:anim calcmode="lin" valueType="num">
                                      <p:cBhvr additive="base">
                                        <p:cTn id="1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nodeType="clickEffect">
                                  <p:stCondLst>
                                    <p:cond delay="0"/>
                                  </p:stCondLst>
                                  <p:childTnLst>
                                    <p:set>
                                      <p:cBhvr>
                                        <p:cTn id="118" dur="1" fill="hold">
                                          <p:stCondLst>
                                            <p:cond delay="0"/>
                                          </p:stCondLst>
                                        </p:cTn>
                                        <p:tgtEl>
                                          <p:spTgt spid="3">
                                            <p:txEl>
                                              <p:pRg st="8" end="8"/>
                                            </p:txEl>
                                          </p:spTgt>
                                        </p:tgtEl>
                                        <p:attrNameLst>
                                          <p:attrName>style.visibility</p:attrName>
                                        </p:attrNameLst>
                                      </p:cBhvr>
                                      <p:to>
                                        <p:strVal val="visible"/>
                                      </p:to>
                                    </p:set>
                                    <p:anim calcmode="lin" valueType="num">
                                      <p:cBhvr additive="base">
                                        <p:cTn id="11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2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5125"/>
            <a:ext cx="10896600" cy="793115"/>
          </a:xfrm>
        </p:spPr>
        <p:txBody>
          <a:bodyPr/>
          <a:lstStyle/>
          <a:p>
            <a:r>
              <a:rPr lang="en-US" dirty="0"/>
              <a:t>Deadly Gossip: </a:t>
            </a:r>
            <a:r>
              <a:rPr lang="en-US" sz="3600" dirty="0"/>
              <a:t>Ooh, la, la!</a:t>
            </a:r>
            <a:endParaRPr lang="en-US" dirty="0"/>
          </a:p>
        </p:txBody>
      </p:sp>
      <p:sp>
        <p:nvSpPr>
          <p:cNvPr id="3" name="Content Placeholder 2"/>
          <p:cNvSpPr>
            <a:spLocks noGrp="1"/>
          </p:cNvSpPr>
          <p:nvPr>
            <p:ph idx="1"/>
          </p:nvPr>
        </p:nvSpPr>
        <p:spPr>
          <a:xfrm>
            <a:off x="640079" y="1508760"/>
            <a:ext cx="8131701" cy="5166360"/>
          </a:xfrm>
        </p:spPr>
        <p:txBody>
          <a:bodyPr>
            <a:normAutofit fontScale="85000" lnSpcReduction="10000"/>
          </a:bodyPr>
          <a:lstStyle/>
          <a:p>
            <a:r>
              <a:rPr lang="en-US" dirty="0" err="1"/>
              <a:t>Danglard</a:t>
            </a:r>
            <a:r>
              <a:rPr lang="en-US" dirty="0"/>
              <a:t> tells </a:t>
            </a:r>
            <a:r>
              <a:rPr lang="en-US" dirty="0" err="1"/>
              <a:t>Veyrenc</a:t>
            </a:r>
            <a:r>
              <a:rPr lang="en-US" dirty="0"/>
              <a:t> that the Count has an unusual birthmark on his shoulder: a wood-louse</a:t>
            </a:r>
          </a:p>
          <a:p>
            <a:r>
              <a:rPr lang="en-US" dirty="0"/>
              <a:t>Guess who has the same birthmark? </a:t>
            </a:r>
          </a:p>
          <a:p>
            <a:r>
              <a:rPr lang="en-US" dirty="0"/>
              <a:t>Lina </a:t>
            </a:r>
            <a:r>
              <a:rPr lang="en-US" dirty="0" err="1"/>
              <a:t>Vendermot</a:t>
            </a:r>
            <a:r>
              <a:rPr lang="en-US" dirty="0"/>
              <a:t>!  Lina &amp; the count are daughter &amp; father!!! </a:t>
            </a:r>
          </a:p>
          <a:p>
            <a:r>
              <a:rPr lang="en-US" dirty="0"/>
              <a:t>And everyone (except </a:t>
            </a:r>
            <a:r>
              <a:rPr lang="en-US" dirty="0" err="1"/>
              <a:t>Mme</a:t>
            </a:r>
            <a:r>
              <a:rPr lang="en-US" dirty="0"/>
              <a:t> </a:t>
            </a:r>
            <a:r>
              <a:rPr lang="en-US" dirty="0" err="1"/>
              <a:t>Vendermot</a:t>
            </a:r>
            <a:r>
              <a:rPr lang="en-US" dirty="0"/>
              <a:t> presumably) thought the count was sterile- this woman just can’t get a break!</a:t>
            </a:r>
          </a:p>
          <a:p>
            <a:r>
              <a:rPr lang="en-US" dirty="0" err="1"/>
              <a:t>Veyrenc</a:t>
            </a:r>
            <a:r>
              <a:rPr lang="en-US" dirty="0"/>
              <a:t> tells </a:t>
            </a:r>
            <a:r>
              <a:rPr lang="en-US" dirty="0" err="1"/>
              <a:t>Adamsberg</a:t>
            </a:r>
            <a:r>
              <a:rPr lang="en-US" dirty="0"/>
              <a:t> about the birthmarks</a:t>
            </a:r>
          </a:p>
          <a:p>
            <a:r>
              <a:rPr lang="en-US" dirty="0" err="1"/>
              <a:t>Adamsberg</a:t>
            </a:r>
            <a:r>
              <a:rPr lang="en-US" dirty="0"/>
              <a:t> </a:t>
            </a:r>
            <a:r>
              <a:rPr lang="en-US" b="1" dirty="0"/>
              <a:t>assumes</a:t>
            </a:r>
            <a:r>
              <a:rPr lang="en-US" dirty="0"/>
              <a:t> that the attempted murder of </a:t>
            </a:r>
            <a:r>
              <a:rPr lang="en-US" dirty="0" err="1"/>
              <a:t>Danglard</a:t>
            </a:r>
            <a:r>
              <a:rPr lang="en-US" dirty="0"/>
              <a:t> was because he knew about the birthmarks</a:t>
            </a:r>
          </a:p>
          <a:p>
            <a:r>
              <a:rPr lang="en-US" dirty="0" err="1"/>
              <a:t>Adamsberg</a:t>
            </a:r>
            <a:r>
              <a:rPr lang="en-US" dirty="0"/>
              <a:t> </a:t>
            </a:r>
            <a:r>
              <a:rPr lang="en-US" b="1" dirty="0"/>
              <a:t>assumes</a:t>
            </a:r>
            <a:r>
              <a:rPr lang="en-US" dirty="0"/>
              <a:t> that </a:t>
            </a:r>
            <a:r>
              <a:rPr lang="en-US" dirty="0" err="1"/>
              <a:t>Valléray</a:t>
            </a:r>
            <a:r>
              <a:rPr lang="en-US" dirty="0"/>
              <a:t> changed his will to include his 2 children- whom he will acknowledge after his death</a:t>
            </a:r>
          </a:p>
          <a:p>
            <a:r>
              <a:rPr lang="en-US" dirty="0"/>
              <a:t>He </a:t>
            </a:r>
            <a:r>
              <a:rPr lang="en-US" b="1" dirty="0"/>
              <a:t>assumes</a:t>
            </a:r>
            <a:r>
              <a:rPr lang="en-US" dirty="0"/>
              <a:t> that Denis de </a:t>
            </a:r>
            <a:r>
              <a:rPr lang="en-US" dirty="0" err="1"/>
              <a:t>Valléray</a:t>
            </a:r>
            <a:r>
              <a:rPr lang="en-US" dirty="0"/>
              <a:t> knows it; he becomes the new prime suspect</a:t>
            </a:r>
          </a:p>
        </p:txBody>
      </p:sp>
      <p:pic>
        <p:nvPicPr>
          <p:cNvPr id="25602" name="Picture 2" descr="Image result for birthmark shoulder"/>
          <p:cNvPicPr>
            <a:picLocks noChangeAspect="1" noChangeArrowheads="1"/>
          </p:cNvPicPr>
          <p:nvPr/>
        </p:nvPicPr>
        <p:blipFill rotWithShape="1">
          <a:blip r:embed="rId2">
            <a:extLst>
              <a:ext uri="{28A0092B-C50C-407E-A947-70E740481C1C}">
                <a14:useLocalDpi xmlns:a14="http://schemas.microsoft.com/office/drawing/2010/main" val="0"/>
              </a:ext>
            </a:extLst>
          </a:blip>
          <a:srcRect l="51539" b="11319"/>
          <a:stretch/>
        </p:blipFill>
        <p:spPr bwMode="auto">
          <a:xfrm>
            <a:off x="9549020" y="2079611"/>
            <a:ext cx="1569720" cy="2154361"/>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Image result for shaw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8501" y="4411979"/>
            <a:ext cx="2703939" cy="2145983"/>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Image result for gossi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79180" y="282354"/>
            <a:ext cx="2819400" cy="16192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5"/>
          <a:stretch>
            <a:fillRect/>
          </a:stretch>
        </p:blipFill>
        <p:spPr>
          <a:xfrm rot="5400000">
            <a:off x="8516116" y="2551752"/>
            <a:ext cx="1065831" cy="862816"/>
          </a:xfrm>
          <a:prstGeom prst="rect">
            <a:avLst/>
          </a:prstGeom>
        </p:spPr>
      </p:pic>
    </p:spTree>
    <p:extLst>
      <p:ext uri="{BB962C8B-B14F-4D97-AF65-F5344CB8AC3E}">
        <p14:creationId xmlns:p14="http://schemas.microsoft.com/office/powerpoint/2010/main" val="390170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25602"/>
                                        </p:tgtEl>
                                        <p:attrNameLst>
                                          <p:attrName>style.visibility</p:attrName>
                                        </p:attrNameLst>
                                      </p:cBhvr>
                                      <p:to>
                                        <p:strVal val="visible"/>
                                      </p:to>
                                    </p:set>
                                    <p:anim calcmode="lin" valueType="num">
                                      <p:cBhvr>
                                        <p:cTn id="13" dur="500" fill="hold"/>
                                        <p:tgtEl>
                                          <p:spTgt spid="25602"/>
                                        </p:tgtEl>
                                        <p:attrNameLst>
                                          <p:attrName>ppt_w</p:attrName>
                                        </p:attrNameLst>
                                      </p:cBhvr>
                                      <p:tavLst>
                                        <p:tav tm="0">
                                          <p:val>
                                            <p:fltVal val="0"/>
                                          </p:val>
                                        </p:tav>
                                        <p:tav tm="100000">
                                          <p:val>
                                            <p:strVal val="#ppt_w"/>
                                          </p:val>
                                        </p:tav>
                                      </p:tavLst>
                                    </p:anim>
                                    <p:anim calcmode="lin" valueType="num">
                                      <p:cBhvr>
                                        <p:cTn id="14" dur="500" fill="hold"/>
                                        <p:tgtEl>
                                          <p:spTgt spid="25602"/>
                                        </p:tgtEl>
                                        <p:attrNameLst>
                                          <p:attrName>ppt_h</p:attrName>
                                        </p:attrNameLst>
                                      </p:cBhvr>
                                      <p:tavLst>
                                        <p:tav tm="0">
                                          <p:val>
                                            <p:fltVal val="0"/>
                                          </p:val>
                                        </p:tav>
                                        <p:tav tm="100000">
                                          <p:val>
                                            <p:strVal val="#ppt_h"/>
                                          </p:val>
                                        </p:tav>
                                      </p:tavLst>
                                    </p:anim>
                                    <p:anim calcmode="lin" valueType="num">
                                      <p:cBhvr>
                                        <p:cTn id="15" dur="500" fill="hold"/>
                                        <p:tgtEl>
                                          <p:spTgt spid="25602"/>
                                        </p:tgtEl>
                                        <p:attrNameLst>
                                          <p:attrName>style.rotation</p:attrName>
                                        </p:attrNameLst>
                                      </p:cBhvr>
                                      <p:tavLst>
                                        <p:tav tm="0">
                                          <p:val>
                                            <p:fltVal val="360"/>
                                          </p:val>
                                        </p:tav>
                                        <p:tav tm="100000">
                                          <p:val>
                                            <p:fltVal val="0"/>
                                          </p:val>
                                        </p:tav>
                                      </p:tavLst>
                                    </p:anim>
                                    <p:animEffect transition="in" filter="fade">
                                      <p:cBhvr>
                                        <p:cTn id="16" dur="500"/>
                                        <p:tgtEl>
                                          <p:spTgt spid="25602"/>
                                        </p:tgtEl>
                                      </p:cBhvr>
                                    </p:animEffect>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3" presetID="49" presetClass="entr" presetSubtype="0" decel="100000" fill="hold" nodeType="withEffect">
                                  <p:stCondLst>
                                    <p:cond delay="0"/>
                                  </p:stCondLst>
                                  <p:childTnLst>
                                    <p:set>
                                      <p:cBhvr>
                                        <p:cTn id="34" dur="1" fill="hold">
                                          <p:stCondLst>
                                            <p:cond delay="0"/>
                                          </p:stCondLst>
                                        </p:cTn>
                                        <p:tgtEl>
                                          <p:spTgt spid="25604"/>
                                        </p:tgtEl>
                                        <p:attrNameLst>
                                          <p:attrName>style.visibility</p:attrName>
                                        </p:attrNameLst>
                                      </p:cBhvr>
                                      <p:to>
                                        <p:strVal val="visible"/>
                                      </p:to>
                                    </p:set>
                                    <p:anim calcmode="lin" valueType="num">
                                      <p:cBhvr>
                                        <p:cTn id="35" dur="500" fill="hold"/>
                                        <p:tgtEl>
                                          <p:spTgt spid="25604"/>
                                        </p:tgtEl>
                                        <p:attrNameLst>
                                          <p:attrName>ppt_w</p:attrName>
                                        </p:attrNameLst>
                                      </p:cBhvr>
                                      <p:tavLst>
                                        <p:tav tm="0">
                                          <p:val>
                                            <p:fltVal val="0"/>
                                          </p:val>
                                        </p:tav>
                                        <p:tav tm="100000">
                                          <p:val>
                                            <p:strVal val="#ppt_w"/>
                                          </p:val>
                                        </p:tav>
                                      </p:tavLst>
                                    </p:anim>
                                    <p:anim calcmode="lin" valueType="num">
                                      <p:cBhvr>
                                        <p:cTn id="36" dur="500" fill="hold"/>
                                        <p:tgtEl>
                                          <p:spTgt spid="25604"/>
                                        </p:tgtEl>
                                        <p:attrNameLst>
                                          <p:attrName>ppt_h</p:attrName>
                                        </p:attrNameLst>
                                      </p:cBhvr>
                                      <p:tavLst>
                                        <p:tav tm="0">
                                          <p:val>
                                            <p:fltVal val="0"/>
                                          </p:val>
                                        </p:tav>
                                        <p:tav tm="100000">
                                          <p:val>
                                            <p:strVal val="#ppt_h"/>
                                          </p:val>
                                        </p:tav>
                                      </p:tavLst>
                                    </p:anim>
                                    <p:anim calcmode="lin" valueType="num">
                                      <p:cBhvr>
                                        <p:cTn id="37" dur="500" fill="hold"/>
                                        <p:tgtEl>
                                          <p:spTgt spid="25604"/>
                                        </p:tgtEl>
                                        <p:attrNameLst>
                                          <p:attrName>style.rotation</p:attrName>
                                        </p:attrNameLst>
                                      </p:cBhvr>
                                      <p:tavLst>
                                        <p:tav tm="0">
                                          <p:val>
                                            <p:fltVal val="360"/>
                                          </p:val>
                                        </p:tav>
                                        <p:tav tm="100000">
                                          <p:val>
                                            <p:fltVal val="0"/>
                                          </p:val>
                                        </p:tav>
                                      </p:tavLst>
                                    </p:anim>
                                    <p:animEffect transition="in" filter="fade">
                                      <p:cBhvr>
                                        <p:cTn id="38" dur="500"/>
                                        <p:tgtEl>
                                          <p:spTgt spid="2560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 calcmode="lin" valueType="num">
                                      <p:cBhvr additive="base">
                                        <p:cTn id="4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anim calcmode="lin" valueType="num">
                                      <p:cBhvr additive="base">
                                        <p:cTn id="4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5" end="5"/>
                                            </p:txEl>
                                          </p:spTgt>
                                        </p:tgtEl>
                                        <p:attrNameLst>
                                          <p:attrName>style.visibility</p:attrName>
                                        </p:attrNameLst>
                                      </p:cBhvr>
                                      <p:to>
                                        <p:strVal val="visible"/>
                                      </p:to>
                                    </p:set>
                                    <p:anim calcmode="lin" valueType="num">
                                      <p:cBhvr additive="base">
                                        <p:cTn id="5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anim calcmode="lin" valueType="num">
                                      <p:cBhvr additive="base">
                                        <p:cTn id="6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7" end="7"/>
                                            </p:txEl>
                                          </p:spTgt>
                                        </p:tgtEl>
                                        <p:attrNameLst>
                                          <p:attrName>style.visibility</p:attrName>
                                        </p:attrNameLst>
                                      </p:cBhvr>
                                      <p:to>
                                        <p:strVal val="visible"/>
                                      </p:to>
                                    </p:set>
                                    <p:anim calcmode="lin" valueType="num">
                                      <p:cBhvr additive="base">
                                        <p:cTn id="6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sz="4000" dirty="0"/>
              <a:t>The Final Suspects: </a:t>
            </a:r>
            <a:r>
              <a:rPr lang="en-US" sz="4000" dirty="0" err="1"/>
              <a:t>Adamsberg’s</a:t>
            </a:r>
            <a:r>
              <a:rPr lang="en-US" sz="4000" dirty="0"/>
              <a:t> choice</a:t>
            </a:r>
            <a:endParaRPr lang="en-US" dirty="0"/>
          </a:p>
        </p:txBody>
      </p:sp>
      <p:sp>
        <p:nvSpPr>
          <p:cNvPr id="3" name="Content Placeholder 2"/>
          <p:cNvSpPr>
            <a:spLocks noGrp="1"/>
          </p:cNvSpPr>
          <p:nvPr>
            <p:ph idx="1"/>
          </p:nvPr>
        </p:nvSpPr>
        <p:spPr>
          <a:xfrm>
            <a:off x="838200" y="1825624"/>
            <a:ext cx="10515600" cy="4752975"/>
          </a:xfrm>
        </p:spPr>
        <p:txBody>
          <a:bodyPr>
            <a:normAutofit fontScale="62500" lnSpcReduction="20000"/>
          </a:bodyPr>
          <a:lstStyle/>
          <a:p>
            <a:pPr marL="0" indent="0">
              <a:buNone/>
            </a:pPr>
            <a:r>
              <a:rPr lang="en-US" sz="3000" dirty="0"/>
              <a:t>Denis de </a:t>
            </a:r>
            <a:r>
              <a:rPr lang="en-US" sz="3000" dirty="0" err="1"/>
              <a:t>Valléray</a:t>
            </a:r>
            <a:endParaRPr lang="en-US" sz="3000" dirty="0"/>
          </a:p>
          <a:p>
            <a:r>
              <a:rPr lang="en-US" dirty="0"/>
              <a:t>The count married his widowed mother after divorcing Léo </a:t>
            </a:r>
          </a:p>
          <a:p>
            <a:r>
              <a:rPr lang="en-US" dirty="0"/>
              <a:t>Was adopted by the count at age 3</a:t>
            </a:r>
          </a:p>
          <a:p>
            <a:r>
              <a:rPr lang="en-US" dirty="0" err="1"/>
              <a:t>Adamsberg’s</a:t>
            </a:r>
            <a:r>
              <a:rPr lang="en-US" dirty="0"/>
              <a:t> theory: </a:t>
            </a:r>
          </a:p>
          <a:p>
            <a:pPr marL="0" indent="0">
              <a:buNone/>
            </a:pPr>
            <a:r>
              <a:rPr lang="en-US" dirty="0"/>
              <a:t>Denis planned all along to kill Lina &amp; Hippolyte after killing the 3 </a:t>
            </a:r>
            <a:r>
              <a:rPr lang="en-US" dirty="0" err="1"/>
              <a:t>Hellequin</a:t>
            </a:r>
            <a:r>
              <a:rPr lang="en-US" dirty="0"/>
              <a:t> victims. By that time, anyone in town could have killed them- just like in 1777. No one would suspect him.</a:t>
            </a:r>
          </a:p>
          <a:p>
            <a:r>
              <a:rPr lang="en-US" dirty="0"/>
              <a:t>Investigation: </a:t>
            </a:r>
          </a:p>
          <a:p>
            <a:pPr marL="0" indent="0">
              <a:buNone/>
            </a:pPr>
            <a:r>
              <a:rPr lang="en-US" dirty="0"/>
              <a:t>     Does Denis belong to a crossbow club?</a:t>
            </a:r>
          </a:p>
          <a:p>
            <a:r>
              <a:rPr lang="en-US" dirty="0"/>
              <a:t>According to </a:t>
            </a:r>
            <a:r>
              <a:rPr lang="en-US" dirty="0" err="1"/>
              <a:t>Adamsberg</a:t>
            </a:r>
            <a:r>
              <a:rPr lang="en-US" dirty="0"/>
              <a:t>: status-conscious, pompous and arrogant </a:t>
            </a:r>
          </a:p>
          <a:p>
            <a:r>
              <a:rPr lang="en-US" dirty="0"/>
              <a:t>According to </a:t>
            </a:r>
            <a:r>
              <a:rPr lang="en-US" dirty="0" err="1"/>
              <a:t>Eméri</a:t>
            </a:r>
            <a:r>
              <a:rPr lang="en-US" dirty="0"/>
              <a:t>: not wicked or blood-thirsty, but sly, opportunistic and ambitious; also lazy, careful, timid, not decisive- thinks </a:t>
            </a:r>
            <a:r>
              <a:rPr lang="en-US" dirty="0" err="1"/>
              <a:t>Adamsberg</a:t>
            </a:r>
            <a:r>
              <a:rPr lang="en-US" dirty="0"/>
              <a:t> is “barking up the wrong tree”</a:t>
            </a:r>
          </a:p>
          <a:p>
            <a:r>
              <a:rPr lang="en-US" dirty="0"/>
              <a:t>According to Dr. Turbot: The murderer “would need decisiveness and he’s quite incapable of it. He didn’t even choose his own wife.”</a:t>
            </a:r>
          </a:p>
          <a:p>
            <a:r>
              <a:rPr lang="en-US" dirty="0"/>
              <a:t>Pathologist weighs in: Saw him once a month at the casino in Deauville- he hesitated over his bets, he asked for advice, he held up the whole table for a small stake.  A timid gambler. Pathologist surprised that he had his own ideas, let alone enough determination. All he had was his rank, his prestige, his relatives’ help-his safety net.</a:t>
            </a:r>
          </a:p>
          <a:p>
            <a:pPr marL="0" indent="0">
              <a:buNone/>
            </a:pPr>
            <a:endParaRPr lang="en-US" dirty="0"/>
          </a:p>
        </p:txBody>
      </p:sp>
      <p:pic>
        <p:nvPicPr>
          <p:cNvPr id="26626" name="Picture 2" descr="Image result for french count"/>
          <p:cNvPicPr>
            <a:picLocks noChangeAspect="1" noChangeArrowheads="1"/>
          </p:cNvPicPr>
          <p:nvPr/>
        </p:nvPicPr>
        <p:blipFill rotWithShape="1">
          <a:blip r:embed="rId2">
            <a:extLst>
              <a:ext uri="{28A0092B-C50C-407E-A947-70E740481C1C}">
                <a14:useLocalDpi xmlns:a14="http://schemas.microsoft.com/office/drawing/2010/main" val="0"/>
              </a:ext>
            </a:extLst>
          </a:blip>
          <a:srcRect b="37111"/>
          <a:stretch/>
        </p:blipFill>
        <p:spPr bwMode="auto">
          <a:xfrm>
            <a:off x="9144000" y="161110"/>
            <a:ext cx="2737168" cy="206392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crossb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385372">
            <a:off x="665163" y="4885869"/>
            <a:ext cx="2527859" cy="156721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Image result for crossbow arrow"/>
          <p:cNvPicPr>
            <a:picLocks noChangeAspect="1" noChangeArrowheads="1"/>
          </p:cNvPicPr>
          <p:nvPr/>
        </p:nvPicPr>
        <p:blipFill rotWithShape="1">
          <a:blip r:embed="rId4">
            <a:extLst>
              <a:ext uri="{28A0092B-C50C-407E-A947-70E740481C1C}">
                <a14:useLocalDpi xmlns:a14="http://schemas.microsoft.com/office/drawing/2010/main" val="0"/>
              </a:ext>
            </a:extLst>
          </a:blip>
          <a:srcRect t="42819" b="47540"/>
          <a:stretch/>
        </p:blipFill>
        <p:spPr bwMode="auto">
          <a:xfrm rot="20821221">
            <a:off x="2983252" y="4447801"/>
            <a:ext cx="3333206" cy="3213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5"/>
          <a:stretch>
            <a:fillRect/>
          </a:stretch>
        </p:blipFill>
        <p:spPr>
          <a:xfrm>
            <a:off x="2609737" y="1027906"/>
            <a:ext cx="6005165" cy="5004304"/>
          </a:xfrm>
          <a:prstGeom prst="rect">
            <a:avLst/>
          </a:prstGeom>
        </p:spPr>
      </p:pic>
      <p:pic>
        <p:nvPicPr>
          <p:cNvPr id="6" name="Picture 4" descr="Image result for roulette animated 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040955" y="1510189"/>
            <a:ext cx="4753895" cy="270319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7"/>
          <a:stretch>
            <a:fillRect/>
          </a:stretch>
        </p:blipFill>
        <p:spPr>
          <a:xfrm>
            <a:off x="2965716" y="1199715"/>
            <a:ext cx="5454767" cy="3710044"/>
          </a:xfrm>
          <a:prstGeom prst="rect">
            <a:avLst/>
          </a:prstGeom>
        </p:spPr>
      </p:pic>
    </p:spTree>
    <p:extLst>
      <p:ext uri="{BB962C8B-B14F-4D97-AF65-F5344CB8AC3E}">
        <p14:creationId xmlns:p14="http://schemas.microsoft.com/office/powerpoint/2010/main" val="135639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56" presetClass="path" presetSubtype="0" accel="50000" decel="50000" fill="hold" nodeType="clickEffect">
                                  <p:stCondLst>
                                    <p:cond delay="0"/>
                                  </p:stCondLst>
                                  <p:childTnLst>
                                    <p:animMotion origin="layout" path="M -2.08333E-7 -7.40741E-7 L 0.25234 -0.42523 " pathEditMode="relative" rAng="0" ptsTypes="AA">
                                      <p:cBhvr>
                                        <p:cTn id="51" dur="2000" fill="hold"/>
                                        <p:tgtEl>
                                          <p:spTgt spid="8"/>
                                        </p:tgtEl>
                                        <p:attrNameLst>
                                          <p:attrName>ppt_x</p:attrName>
                                          <p:attrName>ppt_y</p:attrName>
                                        </p:attrNameLst>
                                      </p:cBhvr>
                                      <p:rCtr x="12617" y="-21273"/>
                                    </p:animMotion>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nodeType="clickEffect">
                                  <p:stCondLst>
                                    <p:cond delay="0"/>
                                  </p:stCondLst>
                                  <p:childTnLst>
                                    <p:set>
                                      <p:cBhvr>
                                        <p:cTn id="55" dur="1" fill="hold">
                                          <p:stCondLst>
                                            <p:cond delay="0"/>
                                          </p:stCondLst>
                                        </p:cTn>
                                        <p:tgtEl>
                                          <p:spTgt spid="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 calcmode="lin" valueType="num">
                                      <p:cBhvr additive="base">
                                        <p:cTn id="60"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3">
                                            <p:txEl>
                                              <p:pRg st="8" end="8"/>
                                            </p:txEl>
                                          </p:spTgt>
                                        </p:tgtEl>
                                        <p:attrNameLst>
                                          <p:attrName>style.visibility</p:attrName>
                                        </p:attrNameLst>
                                      </p:cBhvr>
                                      <p:to>
                                        <p:strVal val="visible"/>
                                      </p:to>
                                    </p:set>
                                    <p:anim calcmode="lin" valueType="num">
                                      <p:cBhvr additive="base">
                                        <p:cTn id="66"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down)">
                                      <p:cBhvr>
                                        <p:cTn id="72" dur="500"/>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9"/>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3">
                                            <p:txEl>
                                              <p:pRg st="9" end="9"/>
                                            </p:txEl>
                                          </p:spTgt>
                                        </p:tgtEl>
                                        <p:attrNameLst>
                                          <p:attrName>style.visibility</p:attrName>
                                        </p:attrNameLst>
                                      </p:cBhvr>
                                      <p:to>
                                        <p:strVal val="visible"/>
                                      </p:to>
                                    </p:set>
                                    <p:anim calcmode="lin" valueType="num">
                                      <p:cBhvr additive="base">
                                        <p:cTn id="8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3">
                                            <p:txEl>
                                              <p:pRg st="10" end="10"/>
                                            </p:txEl>
                                          </p:spTgt>
                                        </p:tgtEl>
                                        <p:attrNameLst>
                                          <p:attrName>style.visibility</p:attrName>
                                        </p:attrNameLst>
                                      </p:cBhvr>
                                      <p:to>
                                        <p:strVal val="visible"/>
                                      </p:to>
                                    </p:set>
                                    <p:anim calcmode="lin" valueType="num">
                                      <p:cBhvr additive="base">
                                        <p:cTn id="8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9" presetClass="entr" presetSubtype="0" decel="100000" fill="hold" nodeType="clickEffect">
                                  <p:stCondLst>
                                    <p:cond delay="0"/>
                                  </p:stCondLst>
                                  <p:childTnLst>
                                    <p:set>
                                      <p:cBhvr>
                                        <p:cTn id="92" dur="1" fill="hold">
                                          <p:stCondLst>
                                            <p:cond delay="0"/>
                                          </p:stCondLst>
                                        </p:cTn>
                                        <p:tgtEl>
                                          <p:spTgt spid="6"/>
                                        </p:tgtEl>
                                        <p:attrNameLst>
                                          <p:attrName>style.visibility</p:attrName>
                                        </p:attrNameLst>
                                      </p:cBhvr>
                                      <p:to>
                                        <p:strVal val="visible"/>
                                      </p:to>
                                    </p:set>
                                    <p:anim calcmode="lin" valueType="num">
                                      <p:cBhvr>
                                        <p:cTn id="93" dur="500" fill="hold"/>
                                        <p:tgtEl>
                                          <p:spTgt spid="6"/>
                                        </p:tgtEl>
                                        <p:attrNameLst>
                                          <p:attrName>ppt_w</p:attrName>
                                        </p:attrNameLst>
                                      </p:cBhvr>
                                      <p:tavLst>
                                        <p:tav tm="0">
                                          <p:val>
                                            <p:fltVal val="0"/>
                                          </p:val>
                                        </p:tav>
                                        <p:tav tm="100000">
                                          <p:val>
                                            <p:strVal val="#ppt_w"/>
                                          </p:val>
                                        </p:tav>
                                      </p:tavLst>
                                    </p:anim>
                                    <p:anim calcmode="lin" valueType="num">
                                      <p:cBhvr>
                                        <p:cTn id="94" dur="500" fill="hold"/>
                                        <p:tgtEl>
                                          <p:spTgt spid="6"/>
                                        </p:tgtEl>
                                        <p:attrNameLst>
                                          <p:attrName>ppt_h</p:attrName>
                                        </p:attrNameLst>
                                      </p:cBhvr>
                                      <p:tavLst>
                                        <p:tav tm="0">
                                          <p:val>
                                            <p:fltVal val="0"/>
                                          </p:val>
                                        </p:tav>
                                        <p:tav tm="100000">
                                          <p:val>
                                            <p:strVal val="#ppt_h"/>
                                          </p:val>
                                        </p:tav>
                                      </p:tavLst>
                                    </p:anim>
                                    <p:anim calcmode="lin" valueType="num">
                                      <p:cBhvr>
                                        <p:cTn id="95" dur="500" fill="hold"/>
                                        <p:tgtEl>
                                          <p:spTgt spid="6"/>
                                        </p:tgtEl>
                                        <p:attrNameLst>
                                          <p:attrName>style.rotation</p:attrName>
                                        </p:attrNameLst>
                                      </p:cBhvr>
                                      <p:tavLst>
                                        <p:tav tm="0">
                                          <p:val>
                                            <p:fltVal val="360"/>
                                          </p:val>
                                        </p:tav>
                                        <p:tav tm="100000">
                                          <p:val>
                                            <p:fltVal val="0"/>
                                          </p:val>
                                        </p:tav>
                                      </p:tavLst>
                                    </p:anim>
                                    <p:animEffect transition="in" filter="fade">
                                      <p:cBhvr>
                                        <p:cTn id="96" dur="500"/>
                                        <p:tgtEl>
                                          <p:spTgt spid="6"/>
                                        </p:tgtEl>
                                      </p:cBhvr>
                                    </p:animEffect>
                                  </p:childTnLst>
                                </p:cTn>
                              </p:par>
                            </p:childTnLst>
                          </p:cTn>
                        </p:par>
                      </p:childTnLst>
                    </p:cTn>
                  </p:par>
                  <p:par>
                    <p:cTn id="97" fill="hold">
                      <p:stCondLst>
                        <p:cond delay="indefinite"/>
                      </p:stCondLst>
                      <p:childTnLst>
                        <p:par>
                          <p:cTn id="98" fill="hold">
                            <p:stCondLst>
                              <p:cond delay="0"/>
                            </p:stCondLst>
                            <p:childTnLst>
                              <p:par>
                                <p:cTn id="99" presetID="49" presetClass="entr" presetSubtype="0" decel="100000" fill="hold" nodeType="clickEffect">
                                  <p:stCondLst>
                                    <p:cond delay="0"/>
                                  </p:stCondLst>
                                  <p:childTnLst>
                                    <p:set>
                                      <p:cBhvr>
                                        <p:cTn id="100" dur="1" fill="hold">
                                          <p:stCondLst>
                                            <p:cond delay="0"/>
                                          </p:stCondLst>
                                        </p:cTn>
                                        <p:tgtEl>
                                          <p:spTgt spid="5"/>
                                        </p:tgtEl>
                                        <p:attrNameLst>
                                          <p:attrName>style.visibility</p:attrName>
                                        </p:attrNameLst>
                                      </p:cBhvr>
                                      <p:to>
                                        <p:strVal val="visible"/>
                                      </p:to>
                                    </p:set>
                                    <p:anim calcmode="lin" valueType="num">
                                      <p:cBhvr>
                                        <p:cTn id="101" dur="500" fill="hold"/>
                                        <p:tgtEl>
                                          <p:spTgt spid="5"/>
                                        </p:tgtEl>
                                        <p:attrNameLst>
                                          <p:attrName>ppt_w</p:attrName>
                                        </p:attrNameLst>
                                      </p:cBhvr>
                                      <p:tavLst>
                                        <p:tav tm="0">
                                          <p:val>
                                            <p:fltVal val="0"/>
                                          </p:val>
                                        </p:tav>
                                        <p:tav tm="100000">
                                          <p:val>
                                            <p:strVal val="#ppt_w"/>
                                          </p:val>
                                        </p:tav>
                                      </p:tavLst>
                                    </p:anim>
                                    <p:anim calcmode="lin" valueType="num">
                                      <p:cBhvr>
                                        <p:cTn id="102" dur="500" fill="hold"/>
                                        <p:tgtEl>
                                          <p:spTgt spid="5"/>
                                        </p:tgtEl>
                                        <p:attrNameLst>
                                          <p:attrName>ppt_h</p:attrName>
                                        </p:attrNameLst>
                                      </p:cBhvr>
                                      <p:tavLst>
                                        <p:tav tm="0">
                                          <p:val>
                                            <p:fltVal val="0"/>
                                          </p:val>
                                        </p:tav>
                                        <p:tav tm="100000">
                                          <p:val>
                                            <p:strVal val="#ppt_h"/>
                                          </p:val>
                                        </p:tav>
                                      </p:tavLst>
                                    </p:anim>
                                    <p:anim calcmode="lin" valueType="num">
                                      <p:cBhvr>
                                        <p:cTn id="103" dur="500" fill="hold"/>
                                        <p:tgtEl>
                                          <p:spTgt spid="5"/>
                                        </p:tgtEl>
                                        <p:attrNameLst>
                                          <p:attrName>style.rotation</p:attrName>
                                        </p:attrNameLst>
                                      </p:cBhvr>
                                      <p:tavLst>
                                        <p:tav tm="0">
                                          <p:val>
                                            <p:fltVal val="360"/>
                                          </p:val>
                                        </p:tav>
                                        <p:tav tm="100000">
                                          <p:val>
                                            <p:fltVal val="0"/>
                                          </p:val>
                                        </p:tav>
                                      </p:tavLst>
                                    </p:anim>
                                    <p:animEffect transition="in" filter="fade">
                                      <p:cBhvr>
                                        <p:cTn id="10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in </a:t>
            </a:r>
            <a:r>
              <a:rPr lang="en-US" dirty="0" err="1"/>
              <a:t>Ordebec</a:t>
            </a:r>
            <a:r>
              <a:rPr lang="en-US" dirty="0"/>
              <a:t>: The characters</a:t>
            </a:r>
            <a:br>
              <a:rPr lang="en-US" dirty="0"/>
            </a:br>
            <a:r>
              <a:rPr lang="en-US" sz="4000" dirty="0"/>
              <a:t>The Final Suspects: </a:t>
            </a:r>
            <a:r>
              <a:rPr lang="en-US" sz="4000" dirty="0" err="1"/>
              <a:t>Emeri’s</a:t>
            </a:r>
            <a:r>
              <a:rPr lang="en-US" sz="4000" dirty="0"/>
              <a:t> choice</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sz="3100" dirty="0"/>
              <a:t>Hippolyte </a:t>
            </a:r>
            <a:r>
              <a:rPr lang="en-US" sz="3100" dirty="0" err="1"/>
              <a:t>Vendermot</a:t>
            </a:r>
            <a:endParaRPr lang="en-US" sz="3100" dirty="0"/>
          </a:p>
          <a:p>
            <a:r>
              <a:rPr lang="en-US" dirty="0" err="1"/>
              <a:t>Emeri’s</a:t>
            </a:r>
            <a:r>
              <a:rPr lang="en-US" dirty="0"/>
              <a:t> choice for Prime suspect: Has put his sister’s vision into practice- killing the seized; then eliminate the heir to the </a:t>
            </a:r>
            <a:r>
              <a:rPr lang="en-US" dirty="0" err="1"/>
              <a:t>Valléray</a:t>
            </a:r>
            <a:r>
              <a:rPr lang="en-US" dirty="0"/>
              <a:t> fortune: everyone would think </a:t>
            </a:r>
            <a:r>
              <a:rPr lang="en-US" dirty="0" err="1"/>
              <a:t>Denos</a:t>
            </a:r>
            <a:r>
              <a:rPr lang="en-US" dirty="0"/>
              <a:t> was the 4</a:t>
            </a:r>
            <a:r>
              <a:rPr lang="en-US" baseline="30000" dirty="0"/>
              <a:t>th</a:t>
            </a:r>
            <a:r>
              <a:rPr lang="en-US" dirty="0"/>
              <a:t> victim</a:t>
            </a:r>
          </a:p>
          <a:p>
            <a:r>
              <a:rPr lang="en-US" dirty="0"/>
              <a:t>According to </a:t>
            </a:r>
            <a:r>
              <a:rPr lang="en-US" dirty="0" err="1"/>
              <a:t>Emeri</a:t>
            </a:r>
            <a:r>
              <a:rPr lang="en-US" dirty="0"/>
              <a:t>: audacious, crazy</a:t>
            </a:r>
          </a:p>
          <a:p>
            <a:r>
              <a:rPr lang="en-US" dirty="0"/>
              <a:t>According to </a:t>
            </a:r>
            <a:r>
              <a:rPr lang="en-US" dirty="0" err="1"/>
              <a:t>Adamsberg</a:t>
            </a:r>
            <a:r>
              <a:rPr lang="en-US" dirty="0"/>
              <a:t>: abnormal intelligence, sharp wit, not particularly friendly</a:t>
            </a:r>
          </a:p>
          <a:p>
            <a:r>
              <a:rPr lang="en-US" dirty="0"/>
              <a:t>His hand is hurt: missing fingers hurt-rain in the west (could be pain from hitting </a:t>
            </a:r>
            <a:r>
              <a:rPr lang="en-US" dirty="0" err="1"/>
              <a:t>Danglard</a:t>
            </a:r>
            <a:r>
              <a:rPr lang="en-US" dirty="0"/>
              <a:t> on the side of the neck)</a:t>
            </a:r>
          </a:p>
          <a:p>
            <a:r>
              <a:rPr lang="en-US" dirty="0"/>
              <a:t>HE COULD BE THE KILLER </a:t>
            </a:r>
          </a:p>
          <a:p>
            <a:r>
              <a:rPr lang="en-US" dirty="0" err="1"/>
              <a:t>Vendermot</a:t>
            </a:r>
            <a:r>
              <a:rPr lang="en-US" dirty="0"/>
              <a:t> house put under surveillance: for their protection</a:t>
            </a:r>
          </a:p>
          <a:p>
            <a:r>
              <a:rPr lang="en-US" dirty="0"/>
              <a:t>Hippolyte’s reaction: “The cops have never stopped anyone killing if he has a mind to.  Once he wants to, it’s like a bolting horse. He just gets over the obstacles &amp; that’s it. And this one, he really has a mind to. You’ve got to be a cold-blooded bastard to push a man on the railway track.” Murderer flits around like a ghost</a:t>
            </a:r>
          </a:p>
          <a:p>
            <a:r>
              <a:rPr lang="en-US" dirty="0"/>
              <a:t>PROBLEM: HE DOESN’T KNOW HE’S AN HEIR!</a:t>
            </a:r>
          </a:p>
          <a:p>
            <a:endParaRPr lang="en-US" dirty="0"/>
          </a:p>
          <a:p>
            <a:endParaRPr lang="en-US" dirty="0"/>
          </a:p>
        </p:txBody>
      </p:sp>
      <p:pic>
        <p:nvPicPr>
          <p:cNvPr id="5" name="Picture 4"/>
          <p:cNvPicPr>
            <a:picLocks noChangeAspect="1"/>
          </p:cNvPicPr>
          <p:nvPr/>
        </p:nvPicPr>
        <p:blipFill>
          <a:blip r:embed="rId2"/>
          <a:stretch>
            <a:fillRect/>
          </a:stretch>
        </p:blipFill>
        <p:spPr>
          <a:xfrm>
            <a:off x="8775700" y="957252"/>
            <a:ext cx="3048000" cy="1257628"/>
          </a:xfrm>
          <a:prstGeom prst="rect">
            <a:avLst/>
          </a:prstGeom>
        </p:spPr>
      </p:pic>
    </p:spTree>
    <p:extLst>
      <p:ext uri="{BB962C8B-B14F-4D97-AF65-F5344CB8AC3E}">
        <p14:creationId xmlns:p14="http://schemas.microsoft.com/office/powerpoint/2010/main" val="1911030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0560" y="337899"/>
            <a:ext cx="10515600" cy="1325563"/>
          </a:xfrm>
        </p:spPr>
        <p:txBody>
          <a:bodyPr/>
          <a:lstStyle/>
          <a:p>
            <a:r>
              <a:rPr lang="en-US" dirty="0"/>
              <a:t>The case in </a:t>
            </a:r>
            <a:r>
              <a:rPr lang="en-US" dirty="0" err="1"/>
              <a:t>Ordebec</a:t>
            </a:r>
            <a:r>
              <a:rPr lang="en-US" dirty="0"/>
              <a:t>: The characters</a:t>
            </a:r>
            <a:br>
              <a:rPr lang="en-US" dirty="0"/>
            </a:br>
            <a:r>
              <a:rPr lang="en-US" sz="3600" dirty="0"/>
              <a:t>The Final Suspects: And then there were none</a:t>
            </a:r>
            <a:endParaRPr lang="en-US" dirty="0"/>
          </a:p>
        </p:txBody>
      </p:sp>
      <p:sp>
        <p:nvSpPr>
          <p:cNvPr id="3" name="Content Placeholder 2"/>
          <p:cNvSpPr>
            <a:spLocks noGrp="1"/>
          </p:cNvSpPr>
          <p:nvPr>
            <p:ph idx="1"/>
          </p:nvPr>
        </p:nvSpPr>
        <p:spPr>
          <a:xfrm>
            <a:off x="838200" y="1825624"/>
            <a:ext cx="10515600" cy="4752975"/>
          </a:xfrm>
        </p:spPr>
        <p:txBody>
          <a:bodyPr>
            <a:normAutofit/>
          </a:bodyPr>
          <a:lstStyle/>
          <a:p>
            <a:pPr marL="0" indent="0">
              <a:buNone/>
            </a:pPr>
            <a:r>
              <a:rPr lang="en-US" sz="3000" dirty="0"/>
              <a:t>Denis de </a:t>
            </a:r>
            <a:r>
              <a:rPr lang="en-US" sz="3000" dirty="0" err="1"/>
              <a:t>Valléray</a:t>
            </a:r>
            <a:endParaRPr lang="en-US" sz="3000" dirty="0"/>
          </a:p>
          <a:p>
            <a:r>
              <a:rPr lang="en-US" dirty="0"/>
              <a:t>Denis threw himself out the window of the chateau</a:t>
            </a:r>
          </a:p>
          <a:p>
            <a:r>
              <a:rPr lang="en-US" dirty="0"/>
              <a:t>Body found at 8:05 am by the count</a:t>
            </a:r>
          </a:p>
          <a:p>
            <a:r>
              <a:rPr lang="en-US" dirty="0" err="1"/>
              <a:t>Emeri</a:t>
            </a:r>
            <a:r>
              <a:rPr lang="en-US" dirty="0"/>
              <a:t> went up alone because </a:t>
            </a:r>
            <a:r>
              <a:rPr lang="en-US" dirty="0" err="1"/>
              <a:t>Adamsberg</a:t>
            </a:r>
            <a:r>
              <a:rPr lang="en-US" dirty="0"/>
              <a:t> unreachable- voicemail full, phone disabled (to talk to </a:t>
            </a:r>
            <a:r>
              <a:rPr lang="en-US" dirty="0" err="1"/>
              <a:t>Danglard</a:t>
            </a:r>
            <a:r>
              <a:rPr lang="en-US" dirty="0"/>
              <a:t>)</a:t>
            </a:r>
          </a:p>
          <a:p>
            <a:r>
              <a:rPr lang="en-US" dirty="0" err="1"/>
              <a:t>Emeri</a:t>
            </a:r>
            <a:r>
              <a:rPr lang="en-US" dirty="0"/>
              <a:t> says that he killed himself: Body smells of whiskey (courage?); empty bottles of tranquilizers &amp; sleeping pills</a:t>
            </a:r>
          </a:p>
          <a:p>
            <a:r>
              <a:rPr lang="en-US" dirty="0"/>
              <a:t>Got sick, leaned over &amp; vomited out the window (12PM-1AM)</a:t>
            </a:r>
          </a:p>
          <a:p>
            <a:r>
              <a:rPr lang="en-US" dirty="0" err="1"/>
              <a:t>Emeri</a:t>
            </a:r>
            <a:r>
              <a:rPr lang="en-US" dirty="0"/>
              <a:t> says he acted because of </a:t>
            </a:r>
            <a:r>
              <a:rPr lang="en-US" dirty="0" err="1"/>
              <a:t>Adamsberg’s</a:t>
            </a:r>
            <a:r>
              <a:rPr lang="en-US" dirty="0"/>
              <a:t> questioning of the crossbow club-the secretary had dinner at the chateau last night</a:t>
            </a:r>
          </a:p>
        </p:txBody>
      </p:sp>
      <p:pic>
        <p:nvPicPr>
          <p:cNvPr id="26626" name="Picture 2" descr="Image result for french count"/>
          <p:cNvPicPr>
            <a:picLocks noChangeAspect="1" noChangeArrowheads="1"/>
          </p:cNvPicPr>
          <p:nvPr/>
        </p:nvPicPr>
        <p:blipFill rotWithShape="1">
          <a:blip r:embed="rId2">
            <a:extLst>
              <a:ext uri="{28A0092B-C50C-407E-A947-70E740481C1C}">
                <a14:useLocalDpi xmlns:a14="http://schemas.microsoft.com/office/drawing/2010/main" val="0"/>
              </a:ext>
            </a:extLst>
          </a:blip>
          <a:srcRect b="37111"/>
          <a:stretch/>
        </p:blipFill>
        <p:spPr bwMode="auto">
          <a:xfrm>
            <a:off x="9382443" y="175736"/>
            <a:ext cx="2260282" cy="17043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3"/>
          <a:srcRect l="4577" r="23930" b="22313"/>
          <a:stretch/>
        </p:blipFill>
        <p:spPr>
          <a:xfrm>
            <a:off x="9661525" y="1880075"/>
            <a:ext cx="1981200" cy="2874190"/>
          </a:xfrm>
          <a:prstGeom prst="rect">
            <a:avLst/>
          </a:prstGeom>
        </p:spPr>
      </p:pic>
    </p:spTree>
    <p:extLst>
      <p:ext uri="{BB962C8B-B14F-4D97-AF65-F5344CB8AC3E}">
        <p14:creationId xmlns:p14="http://schemas.microsoft.com/office/powerpoint/2010/main" val="921744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1000"/>
                                        <p:tgtEl>
                                          <p:spTgt spid="5"/>
                                        </p:tgtEl>
                                        <p:attrNameLst>
                                          <p:attrName>ppt_x</p:attrName>
                                        </p:attrNameLst>
                                      </p:cBhvr>
                                      <p:tavLst>
                                        <p:tav tm="0">
                                          <p:val>
                                            <p:strVal val="ppt_x"/>
                                          </p:val>
                                        </p:tav>
                                        <p:tav tm="100000">
                                          <p:val>
                                            <p:strVal val="ppt_x"/>
                                          </p:val>
                                        </p:tav>
                                      </p:tavLst>
                                    </p:anim>
                                    <p:anim calcmode="lin" valueType="num">
                                      <p:cBhvr additive="base">
                                        <p:cTn id="17" dur="1000"/>
                                        <p:tgtEl>
                                          <p:spTgt spid="5"/>
                                        </p:tgtEl>
                                        <p:attrNameLst>
                                          <p:attrName>ppt_y</p:attrName>
                                        </p:attrNameLst>
                                      </p:cBhvr>
                                      <p:tavLst>
                                        <p:tav tm="0">
                                          <p:val>
                                            <p:strVal val="ppt_y"/>
                                          </p:val>
                                        </p:tav>
                                        <p:tav tm="100000">
                                          <p:val>
                                            <p:strVal val="1+ppt_h/2"/>
                                          </p:val>
                                        </p:tav>
                                      </p:tavLst>
                                    </p:anim>
                                    <p:set>
                                      <p:cBhvr>
                                        <p:cTn id="18" dur="1" fill="hold">
                                          <p:stCondLst>
                                            <p:cond delay="999"/>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additive="base">
                                        <p:cTn id="4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460500"/>
          </a:xfrm>
        </p:spPr>
        <p:txBody>
          <a:bodyPr>
            <a:normAutofit/>
          </a:bodyPr>
          <a:lstStyle/>
          <a:p>
            <a:r>
              <a:rPr lang="en-US" dirty="0"/>
              <a:t>The case in </a:t>
            </a:r>
            <a:r>
              <a:rPr lang="en-US" sz="4000" dirty="0" err="1"/>
              <a:t>Ordebec</a:t>
            </a:r>
            <a:r>
              <a:rPr lang="en-US" sz="4000" dirty="0"/>
              <a:t>: The dénouement- or is it? “</a:t>
            </a:r>
            <a:r>
              <a:rPr lang="en-US" dirty="0"/>
              <a:t>Nasty business.  No poetry, no grandeur”</a:t>
            </a:r>
          </a:p>
        </p:txBody>
      </p:sp>
      <p:sp>
        <p:nvSpPr>
          <p:cNvPr id="3" name="Content Placeholder 2"/>
          <p:cNvSpPr>
            <a:spLocks noGrp="1"/>
          </p:cNvSpPr>
          <p:nvPr>
            <p:ph idx="1"/>
          </p:nvPr>
        </p:nvSpPr>
        <p:spPr/>
        <p:txBody>
          <a:bodyPr>
            <a:normAutofit fontScale="92500" lnSpcReduction="20000"/>
          </a:bodyPr>
          <a:lstStyle/>
          <a:p>
            <a:r>
              <a:rPr lang="en-US" dirty="0" err="1"/>
              <a:t>Emeri</a:t>
            </a:r>
            <a:r>
              <a:rPr lang="en-US" dirty="0"/>
              <a:t> finds the </a:t>
            </a:r>
            <a:r>
              <a:rPr lang="en-US" dirty="0" err="1"/>
              <a:t>Valléray</a:t>
            </a:r>
            <a:r>
              <a:rPr lang="en-US" dirty="0"/>
              <a:t> will: the 2 </a:t>
            </a:r>
            <a:r>
              <a:rPr lang="en-US" dirty="0" err="1"/>
              <a:t>Vendermots</a:t>
            </a:r>
            <a:r>
              <a:rPr lang="en-US" dirty="0"/>
              <a:t> inherit a third each; Denis gets to keep the chateau</a:t>
            </a:r>
          </a:p>
          <a:p>
            <a:r>
              <a:rPr lang="en-US" dirty="0"/>
              <a:t>The count does not believe that Denis killed three people &amp; attempted to kill two more</a:t>
            </a:r>
          </a:p>
          <a:p>
            <a:r>
              <a:rPr lang="en-US" dirty="0"/>
              <a:t>He thinks last night he had too much to drink, made himself ill over some personal problem, then felt sick and leaned over the window to vomit &amp; fell out</a:t>
            </a:r>
          </a:p>
          <a:p>
            <a:r>
              <a:rPr lang="en-US" dirty="0" err="1"/>
              <a:t>Adamsberg</a:t>
            </a:r>
            <a:r>
              <a:rPr lang="en-US" dirty="0"/>
              <a:t> reflects on the dead Denis: he “had neither the stature nor the attitude of a brazen killer.  There was nothing savage or intimidating about him, he’d been a man who was distant, aloof, sarcastic at most. But he had done it.”</a:t>
            </a:r>
          </a:p>
          <a:p>
            <a:r>
              <a:rPr lang="en-US" dirty="0"/>
              <a:t>CASE CLOSED</a:t>
            </a:r>
          </a:p>
        </p:txBody>
      </p:sp>
      <p:pic>
        <p:nvPicPr>
          <p:cNvPr id="6" name="Picture 5"/>
          <p:cNvPicPr>
            <a:picLocks noChangeAspect="1"/>
          </p:cNvPicPr>
          <p:nvPr/>
        </p:nvPicPr>
        <p:blipFill>
          <a:blip r:embed="rId2"/>
          <a:stretch>
            <a:fillRect/>
          </a:stretch>
        </p:blipFill>
        <p:spPr>
          <a:xfrm rot="19230984">
            <a:off x="2045941" y="2003940"/>
            <a:ext cx="6269328" cy="3027910"/>
          </a:xfrm>
          <a:prstGeom prst="rect">
            <a:avLst/>
          </a:prstGeom>
        </p:spPr>
      </p:pic>
    </p:spTree>
    <p:extLst>
      <p:ext uri="{BB962C8B-B14F-4D97-AF65-F5344CB8AC3E}">
        <p14:creationId xmlns:p14="http://schemas.microsoft.com/office/powerpoint/2010/main" val="605463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style.rotation</p:attrName>
                                        </p:attrNameLst>
                                      </p:cBhvr>
                                      <p:tavLst>
                                        <p:tav tm="0">
                                          <p:val>
                                            <p:fltVal val="360"/>
                                          </p:val>
                                        </p:tav>
                                        <p:tav tm="100000">
                                          <p:val>
                                            <p:fltVal val="0"/>
                                          </p:val>
                                        </p:tav>
                                      </p:tavLst>
                                    </p:anim>
                                    <p:animEffect transition="in" filter="fade">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9577</TotalTime>
  <Words>9277</Words>
  <Application>Microsoft Office PowerPoint</Application>
  <PresentationFormat>Widescreen</PresentationFormat>
  <Paragraphs>786</Paragraphs>
  <Slides>112</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112</vt:i4>
      </vt:variant>
    </vt:vector>
  </HeadingPairs>
  <TitlesOfParts>
    <vt:vector size="119" baseType="lpstr">
      <vt:lpstr>arial</vt:lpstr>
      <vt:lpstr>arial</vt:lpstr>
      <vt:lpstr>Calibri</vt:lpstr>
      <vt:lpstr>Calibri Light</vt:lpstr>
      <vt:lpstr>Georgia</vt:lpstr>
      <vt:lpstr>inherit</vt:lpstr>
      <vt:lpstr>Office Theme</vt:lpstr>
      <vt:lpstr>The Ghost Riders of Ordebec: how it pulls our semester together- what it shares with the other mysteries we’ve read</vt:lpstr>
      <vt:lpstr>L’Armée Furieuse (2011) Ghost Riders of Ordebec (2013)</vt:lpstr>
      <vt:lpstr>Fred Vargas Writer</vt:lpstr>
      <vt:lpstr>Fred Vargas Member of an illustrious family</vt:lpstr>
      <vt:lpstr>Fred Vargas Member of an illustrious family</vt:lpstr>
      <vt:lpstr>Fred Vargas: Scientist &amp; Historian</vt:lpstr>
      <vt:lpstr>Fred Vargas Activist: The Battisti Affair</vt:lpstr>
      <vt:lpstr> Early Bibliography </vt:lpstr>
      <vt:lpstr>  Bibliography: Commissaire Adamsberg Novels  </vt:lpstr>
      <vt:lpstr> </vt:lpstr>
      <vt:lpstr> Bibliography: other works </vt:lpstr>
      <vt:lpstr>TV Series</vt:lpstr>
      <vt:lpstr>Interview with Fred Vargas by Nicholas Wroe  “Grave Concerns,” The Guardian, February 15, 2008</vt:lpstr>
      <vt:lpstr>Paris chez Vargas</vt:lpstr>
      <vt:lpstr>Paris- les arrondissements</vt:lpstr>
      <vt:lpstr>PowerPoint Presentation</vt:lpstr>
      <vt:lpstr>Characters: the Police in Paris</vt:lpstr>
      <vt:lpstr>Béarn</vt:lpstr>
      <vt:lpstr>Béarn</vt:lpstr>
      <vt:lpstr>Sauveterre in Béarn - France</vt:lpstr>
      <vt:lpstr>Béarnaise sauce</vt:lpstr>
      <vt:lpstr>Characters: the Team</vt:lpstr>
      <vt:lpstr>Characters: the Team</vt:lpstr>
      <vt:lpstr>Characters: the Team</vt:lpstr>
      <vt:lpstr>Characters: the rest of the Team</vt:lpstr>
      <vt:lpstr>PowerPoint Presentation</vt:lpstr>
      <vt:lpstr>Versailles: little girl with the gerbil</vt:lpstr>
      <vt:lpstr>The case of the abused pigeon</vt:lpstr>
      <vt:lpstr>Paris: 18ème arrondissement</vt:lpstr>
      <vt:lpstr>18ème arrondissement</vt:lpstr>
      <vt:lpstr>18è arr.: Lucette Tuilot, 18ème arr. Suspect: husband-Julien Tuilot</vt:lpstr>
      <vt:lpstr>18è arr.: Lucette Tuilot, 18ème arr.</vt:lpstr>
      <vt:lpstr>18è arr. : Lucette Tuilot, 18ème arr. Suspect: husband-Julien Tuilot</vt:lpstr>
      <vt:lpstr>Paris: 5ème arrondissement</vt:lpstr>
      <vt:lpstr>5ème arrondissement</vt:lpstr>
      <vt:lpstr>5è arr.:Just the facts, please</vt:lpstr>
      <vt:lpstr>Paris: 5ème arrondissement Prime Suspect:Momo</vt:lpstr>
      <vt:lpstr>Cité des Buttes ?:  Parc de Buttes Chaumont</vt:lpstr>
      <vt:lpstr>19ème arrondissement </vt:lpstr>
      <vt:lpstr>Cités: 19è arrondissement </vt:lpstr>
      <vt:lpstr>Paris: 5ème arrondissement The investigation begins</vt:lpstr>
      <vt:lpstr>Paris: 5ème arrondissement  Momo: the noose tightens</vt:lpstr>
      <vt:lpstr>Paris: 5ème arrondissement  Momo: Adamsberg skeptical</vt:lpstr>
      <vt:lpstr>Paris: 5ème arr.  Momo: the deal</vt:lpstr>
      <vt:lpstr> Momo &amp; Zerk The Great Escape: Part deux</vt:lpstr>
      <vt:lpstr>5è arrondissement: the victim </vt:lpstr>
      <vt:lpstr>5ème arrondissment  Adamsberg’s choice for suspects: the sons</vt:lpstr>
      <vt:lpstr>5ème arrondissment: Rettancourt infiltrates</vt:lpstr>
      <vt:lpstr>5ème arrondissment: Rettancourt infiltrates</vt:lpstr>
      <vt:lpstr>5ème arrondissment: Rettancourt infiltrates</vt:lpstr>
      <vt:lpstr>5ème arrondissment: Clues A haircut, a change of clothes &amp; a suspicious sugar cube</vt:lpstr>
      <vt:lpstr>5ème arrondissment: the dénouement</vt:lpstr>
      <vt:lpstr>5ème arrondissment: recap- clues</vt:lpstr>
      <vt:lpstr>5ème arrondissment: recap- clues</vt:lpstr>
      <vt:lpstr>The case in Ordebec: L’armée furieuse</vt:lpstr>
      <vt:lpstr>Wild Hunt</vt:lpstr>
      <vt:lpstr>Author’s Note</vt:lpstr>
      <vt:lpstr>Claude Lecouteux</vt:lpstr>
      <vt:lpstr>L’armée furieuse: the tale of Hélinand de Froidmond </vt:lpstr>
      <vt:lpstr>The Tale of Hélinand de Froidmond, remembered by Danglard</vt:lpstr>
      <vt:lpstr>The case in Ordebec: L’armée furieuse And so it begins</vt:lpstr>
      <vt:lpstr>The Furious Army: Lina’ s Tale</vt:lpstr>
      <vt:lpstr>The Tale of François Benjamin</vt:lpstr>
      <vt:lpstr>Adamsberg talks to Commissaire Emeri of Ordebec</vt:lpstr>
      <vt:lpstr>The case in Ordebec: The characters The police chief</vt:lpstr>
      <vt:lpstr>Louis Nicolas Davout</vt:lpstr>
      <vt:lpstr>Louis Nicolas Davout</vt:lpstr>
      <vt:lpstr>Louis Nicolas Davout</vt:lpstr>
      <vt:lpstr>The case in Ordebec: The characters The police: Brigadier Blériot</vt:lpstr>
      <vt:lpstr>Adamsberg travels to Ordebec to walk the Chemin</vt:lpstr>
      <vt:lpstr>Léone</vt:lpstr>
      <vt:lpstr>The case in Ordebec: The characters Léo(ne)</vt:lpstr>
      <vt:lpstr>The case in Ordebec: The characters The Doomed</vt:lpstr>
      <vt:lpstr>Léone attacked</vt:lpstr>
      <vt:lpstr>The case in Ordebec: The characters The Doomed</vt:lpstr>
      <vt:lpstr>The case in Ordebec: The characters The Doomed</vt:lpstr>
      <vt:lpstr>The case in Ordebec: The characters The Suspects: the Vendermots</vt:lpstr>
      <vt:lpstr>The case in Ordebec: The characters The Suspects: the Vendermots</vt:lpstr>
      <vt:lpstr>The case in Ordebec: The characters The Suspects: the Vendermots</vt:lpstr>
      <vt:lpstr>Verlan: French à l’envers (backwards speak)</vt:lpstr>
      <vt:lpstr>Hippolyte’s Vengeance-  as a persecuted child </vt:lpstr>
      <vt:lpstr>The case in Ordebec: The characters The Suspects: the Vendermots</vt:lpstr>
      <vt:lpstr>The case in Ordebec: The characters The Suspects: the Vendermots</vt:lpstr>
      <vt:lpstr>The case in Ordebec: The characters The Vendermot elders</vt:lpstr>
      <vt:lpstr>The case in Ordebec: The characters The Count</vt:lpstr>
      <vt:lpstr>François Clouet (c.1510-72)</vt:lpstr>
      <vt:lpstr>PowerPoint Presentation</vt:lpstr>
      <vt:lpstr>Les Gourgs Blancs</vt:lpstr>
      <vt:lpstr>The case in Ordebec: The characters The Fleury Prisoner</vt:lpstr>
      <vt:lpstr>The Murders Continue:  and then there were two…</vt:lpstr>
      <vt:lpstr>Dinner with Eméri: confessions</vt:lpstr>
      <vt:lpstr>The case in Ordebec: The plot thickens The near-death of Danglard</vt:lpstr>
      <vt:lpstr>The case in Ordebec: The plot thickens The near-death of Danglard</vt:lpstr>
      <vt:lpstr>The Murders Continue:  and then there was one…</vt:lpstr>
      <vt:lpstr>Deadly Gossip: Ooh, la, la!</vt:lpstr>
      <vt:lpstr>The case in Ordebec: The characters The Final Suspects: Adamsberg’s choice</vt:lpstr>
      <vt:lpstr>The case in Ordebec: The characters The Final Suspects: Emeri’s choice</vt:lpstr>
      <vt:lpstr>The case in Ordebec: The characters The Final Suspects: And then there were none</vt:lpstr>
      <vt:lpstr>The case in Ordebec: The dénouement- or is it? “Nasty business.  No poetry, no grandeur”</vt:lpstr>
      <vt:lpstr>Meanwhile- Back in Paris The Sugar Connection</vt:lpstr>
      <vt:lpstr>Free association</vt:lpstr>
      <vt:lpstr>Back to Ordebec: Baiting the trap New suspect: Emeri!</vt:lpstr>
      <vt:lpstr>The case in Ordebec:  The trap is closing New Suspect: Emeri!</vt:lpstr>
      <vt:lpstr>But WHY?</vt:lpstr>
      <vt:lpstr>Léo talks &amp; the pigeon flies away</vt:lpstr>
      <vt:lpstr>Secrets &amp; Crimes in Ordebec</vt:lpstr>
      <vt:lpstr>Things we didn’t know that made it darn difficult to solve this crime</vt:lpstr>
      <vt:lpstr>Recurring annoyances/ clues/ symbols</vt:lpstr>
      <vt:lpstr>Whimsy/ Irony</vt:lpstr>
      <vt:lpstr>Questions </vt:lpstr>
      <vt:lpstr>Questions </vt:lpstr>
      <vt:lpstr>Adios, Au Revoir, Adjö, Ciao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Ghost Riders of Ordebec</dc:title>
  <dc:creator>Phyllis Dimick</dc:creator>
  <cp:lastModifiedBy>Phyllis Dimick</cp:lastModifiedBy>
  <cp:revision>386</cp:revision>
  <dcterms:created xsi:type="dcterms:W3CDTF">2016-10-21T17:13:52Z</dcterms:created>
  <dcterms:modified xsi:type="dcterms:W3CDTF">2016-12-05T15:56:18Z</dcterms:modified>
</cp:coreProperties>
</file>